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ppt/charts/chart3.xml" ContentType="application/vnd.openxmlformats-officedocument.drawingml.chart+xml"/>
  <Override PartName="/ppt/notesSlides/notesSlide6.xml" ContentType="application/vnd.openxmlformats-officedocument.presentationml.notesSlide+xml"/>
  <Override PartName="/ppt/charts/chart4.xml" ContentType="application/vnd.openxmlformats-officedocument.drawingml.chart+xml"/>
  <Override PartName="/ppt/notesSlides/notesSlide7.xml" ContentType="application/vnd.openxmlformats-officedocument.presentationml.notesSlide+xml"/>
  <Override PartName="/ppt/charts/chart5.xml" ContentType="application/vnd.openxmlformats-officedocument.drawingml.chart+xml"/>
  <Override PartName="/ppt/notesSlides/notesSlide8.xml" ContentType="application/vnd.openxmlformats-officedocument.presentationml.notesSlide+xml"/>
  <Override PartName="/ppt/charts/chart6.xml" ContentType="application/vnd.openxmlformats-officedocument.drawingml.chart+xml"/>
  <Override PartName="/ppt/notesSlides/notesSlide9.xml" ContentType="application/vnd.openxmlformats-officedocument.presentationml.notesSlide+xml"/>
  <Override PartName="/ppt/charts/chart7.xml" ContentType="application/vnd.openxmlformats-officedocument.drawingml.chart+xml"/>
  <Override PartName="/ppt/notesSlides/notesSlide10.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notesSlides/notesSlide11.xml" ContentType="application/vnd.openxmlformats-officedocument.presentationml.notesSlide+xml"/>
  <Override PartName="/ppt/charts/chart10.xml" ContentType="application/vnd.openxmlformats-officedocument.drawingml.chart+xml"/>
  <Override PartName="/ppt/notesSlides/notesSlide12.xml" ContentType="application/vnd.openxmlformats-officedocument.presentationml.notesSlide+xml"/>
  <Override PartName="/ppt/charts/chart11.xml" ContentType="application/vnd.openxmlformats-officedocument.drawingml.chart+xml"/>
  <Override PartName="/ppt/notesSlides/notesSlide13.xml" ContentType="application/vnd.openxmlformats-officedocument.presentationml.notesSlide+xml"/>
  <Override PartName="/ppt/charts/chart12.xml" ContentType="application/vnd.openxmlformats-officedocument.drawingml.chart+xml"/>
  <Override PartName="/ppt/notesSlides/notesSlide14.xml" ContentType="application/vnd.openxmlformats-officedocument.presentationml.notesSlide+xml"/>
  <Override PartName="/ppt/charts/chart13.xml" ContentType="application/vnd.openxmlformats-officedocument.drawingml.chart+xml"/>
  <Override PartName="/ppt/notesSlides/notesSlide15.xml" ContentType="application/vnd.openxmlformats-officedocument.presentationml.notesSlide+xml"/>
  <Override PartName="/ppt/charts/chart14.xml" ContentType="application/vnd.openxmlformats-officedocument.drawingml.chart+xml"/>
  <Override PartName="/ppt/notesSlides/notesSlide16.xml" ContentType="application/vnd.openxmlformats-officedocument.presentationml.notesSlide+xml"/>
  <Override PartName="/ppt/charts/chart15.xml" ContentType="application/vnd.openxmlformats-officedocument.drawingml.chart+xml"/>
  <Override PartName="/ppt/notesSlides/notesSlide17.xml" ContentType="application/vnd.openxmlformats-officedocument.presentationml.notesSlide+xml"/>
  <Override PartName="/ppt/charts/chart16.xml" ContentType="application/vnd.openxmlformats-officedocument.drawingml.chart+xml"/>
  <Override PartName="/ppt/notesSlides/notesSlide18.xml" ContentType="application/vnd.openxmlformats-officedocument.presentationml.notesSlide+xml"/>
  <Override PartName="/ppt/charts/chart17.xml" ContentType="application/vnd.openxmlformats-officedocument.drawingml.chart+xml"/>
  <Override PartName="/ppt/notesSlides/notesSlide19.xml" ContentType="application/vnd.openxmlformats-officedocument.presentationml.notesSlide+xml"/>
  <Override PartName="/ppt/charts/chart18.xml" ContentType="application/vnd.openxmlformats-officedocument.drawingml.chart+xml"/>
  <Override PartName="/ppt/notesSlides/notesSlide20.xml" ContentType="application/vnd.openxmlformats-officedocument.presentationml.notesSlide+xml"/>
  <Override PartName="/ppt/charts/chart19.xml" ContentType="application/vnd.openxmlformats-officedocument.drawingml.chart+xml"/>
  <Override PartName="/ppt/notesSlides/notesSlide21.xml" ContentType="application/vnd.openxmlformats-officedocument.presentationml.notesSlide+xml"/>
  <Override PartName="/ppt/charts/chart20.xml" ContentType="application/vnd.openxmlformats-officedocument.drawingml.chart+xml"/>
  <Override PartName="/ppt/notesSlides/notesSlide22.xml" ContentType="application/vnd.openxmlformats-officedocument.presentationml.notesSlide+xml"/>
  <Override PartName="/ppt/charts/chart21.xml" ContentType="application/vnd.openxmlformats-officedocument.drawingml.chart+xml"/>
  <Override PartName="/ppt/notesSlides/notesSlide23.xml" ContentType="application/vnd.openxmlformats-officedocument.presentationml.notesSlide+xml"/>
  <Override PartName="/ppt/charts/chart22.xml" ContentType="application/vnd.openxmlformats-officedocument.drawingml.chart+xml"/>
  <Override PartName="/ppt/charts/chart23.xml" ContentType="application/vnd.openxmlformats-officedocument.drawingml.chart+xml"/>
  <Override PartName="/ppt/notesSlides/notesSlide24.xml" ContentType="application/vnd.openxmlformats-officedocument.presentationml.notesSlide+xml"/>
  <Override PartName="/ppt/charts/chart2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6" r:id="rId2"/>
    <p:sldId id="416" r:id="rId3"/>
    <p:sldId id="422" r:id="rId4"/>
    <p:sldId id="421" r:id="rId5"/>
    <p:sldId id="443" r:id="rId6"/>
    <p:sldId id="444" r:id="rId7"/>
    <p:sldId id="445" r:id="rId8"/>
    <p:sldId id="420" r:id="rId9"/>
    <p:sldId id="446" r:id="rId10"/>
    <p:sldId id="452" r:id="rId11"/>
    <p:sldId id="417" r:id="rId12"/>
    <p:sldId id="447" r:id="rId13"/>
    <p:sldId id="448" r:id="rId14"/>
    <p:sldId id="450" r:id="rId15"/>
    <p:sldId id="449" r:id="rId16"/>
    <p:sldId id="426" r:id="rId17"/>
    <p:sldId id="439" r:id="rId18"/>
    <p:sldId id="442" r:id="rId19"/>
    <p:sldId id="418" r:id="rId20"/>
    <p:sldId id="451" r:id="rId21"/>
    <p:sldId id="425" r:id="rId22"/>
    <p:sldId id="419" r:id="rId23"/>
    <p:sldId id="427" r:id="rId24"/>
    <p:sldId id="423" r:id="rId2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islin Bullen" initials="AB" lastIdx="14" clrIdx="0">
    <p:extLst>
      <p:ext uri="{19B8F6BF-5375-455C-9EA6-DF929625EA0E}">
        <p15:presenceInfo xmlns:p15="http://schemas.microsoft.com/office/powerpoint/2012/main" userId="S-1-5-21-2497140612-4016464833-3590911997-1128" providerId="AD"/>
      </p:ext>
    </p:extLst>
  </p:cmAuthor>
  <p:cmAuthor id="2" name="Derek Berg" initials="DB" lastIdx="4" clrIdx="1">
    <p:extLst>
      <p:ext uri="{19B8F6BF-5375-455C-9EA6-DF929625EA0E}">
        <p15:presenceInfo xmlns:p15="http://schemas.microsoft.com/office/powerpoint/2012/main" userId="S-1-5-21-2497140612-4016464833-3590911997-3637" providerId="AD"/>
      </p:ext>
    </p:extLst>
  </p:cmAuthor>
  <p:cmAuthor id="3" name="Isabelle Cormier" initials="IC" lastIdx="9" clrIdx="2">
    <p:extLst>
      <p:ext uri="{19B8F6BF-5375-455C-9EA6-DF929625EA0E}">
        <p15:presenceInfo xmlns:p15="http://schemas.microsoft.com/office/powerpoint/2012/main" userId="S-1-5-21-3661160029-1271500516-2346961642-6297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20000"/>
    <a:srgbClr val="A4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24" autoAdjust="0"/>
    <p:restoredTop sz="74091" autoAdjust="0"/>
  </p:normalViewPr>
  <p:slideViewPr>
    <p:cSldViewPr snapToGrid="0">
      <p:cViewPr varScale="1">
        <p:scale>
          <a:sx n="80" d="100"/>
          <a:sy n="80" d="100"/>
        </p:scale>
        <p:origin x="1242" y="84"/>
      </p:cViewPr>
      <p:guideLst/>
    </p:cSldViewPr>
  </p:slideViewPr>
  <p:notesTextViewPr>
    <p:cViewPr>
      <p:scale>
        <a:sx n="1" d="1"/>
        <a:sy n="1" d="1"/>
      </p:scale>
      <p:origin x="0" y="0"/>
    </p:cViewPr>
  </p:notesTextViewPr>
  <p:notesViewPr>
    <p:cSldViewPr snapToGrid="0">
      <p:cViewPr varScale="1">
        <p:scale>
          <a:sx n="63" d="100"/>
          <a:sy n="63" d="100"/>
        </p:scale>
        <p:origin x="239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1209438961988306"/>
          <c:y val="4.2927534448818895E-2"/>
          <c:w val="0.68786951754385972"/>
          <c:h val="0.84847748523622046"/>
        </c:manualLayout>
      </c:layout>
      <c:barChart>
        <c:barDir val="bar"/>
        <c:grouping val="clustered"/>
        <c:varyColors val="0"/>
        <c:ser>
          <c:idx val="1"/>
          <c:order val="0"/>
          <c:tx>
            <c:strRef>
              <c:f>Sheet1!$C$1</c:f>
              <c:strCache>
                <c:ptCount val="1"/>
                <c:pt idx="0">
                  <c:v>Canada</c:v>
                </c:pt>
              </c:strCache>
            </c:strRef>
          </c:tx>
          <c:spPr>
            <a:solidFill>
              <a:srgbClr val="A71930"/>
            </a:solidFill>
          </c:spPr>
          <c:invertIfNegative val="0"/>
          <c:dLbls>
            <c:spPr>
              <a:noFill/>
              <a:ln>
                <a:noFill/>
              </a:ln>
              <a:effectLst/>
            </c:spPr>
            <c:txPr>
              <a:bodyPr/>
              <a:lstStyle/>
              <a:p>
                <a:pPr>
                  <a:defRPr sz="1600" b="1">
                    <a:solidFill>
                      <a:schemeClr val="tx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Autochtone</c:v>
                </c:pt>
                <c:pt idx="1">
                  <c:v>Étudiant étranger</c:v>
                </c:pt>
                <c:pt idx="2">
                  <c:v>Étudiant de première génération</c:v>
                </c:pt>
                <c:pt idx="3">
                  <c:v>Personne avec handicap/déficience</c:v>
                </c:pt>
                <c:pt idx="4">
                  <c:v>Minorité visible</c:v>
                </c:pt>
                <c:pt idx="5">
                  <c:v>Femme</c:v>
                </c:pt>
              </c:strCache>
            </c:strRef>
          </c:cat>
          <c:val>
            <c:numRef>
              <c:f>Sheet1!$C$2:$C$7</c:f>
              <c:numCache>
                <c:formatCode>0%</c:formatCode>
                <c:ptCount val="6"/>
                <c:pt idx="0">
                  <c:v>4.1515615805959548E-2</c:v>
                </c:pt>
                <c:pt idx="1">
                  <c:v>9.2425896153744441E-2</c:v>
                </c:pt>
                <c:pt idx="2">
                  <c:v>0.11354021826954629</c:v>
                </c:pt>
                <c:pt idx="3">
                  <c:v>0.30961377307513394</c:v>
                </c:pt>
                <c:pt idx="4">
                  <c:v>0.43670455649361595</c:v>
                </c:pt>
                <c:pt idx="5">
                  <c:v>0.64653381100738172</c:v>
                </c:pt>
              </c:numCache>
            </c:numRef>
          </c:val>
          <c:extLst>
            <c:ext xmlns:c16="http://schemas.microsoft.com/office/drawing/2014/chart" uri="{C3380CC4-5D6E-409C-BE32-E72D297353CC}">
              <c16:uniqueId val="{00000000-6CCB-4B81-A1CC-A9FF6AE83039}"/>
            </c:ext>
          </c:extLst>
        </c:ser>
        <c:ser>
          <c:idx val="0"/>
          <c:order val="1"/>
          <c:tx>
            <c:strRef>
              <c:f>Sheet1!$B$1</c:f>
              <c:strCache>
                <c:ptCount val="1"/>
                <c:pt idx="0">
                  <c:v>Cool Beans</c:v>
                </c:pt>
              </c:strCache>
            </c:strRef>
          </c:tx>
          <c:spPr>
            <a:solidFill>
              <a:srgbClr val="F3CF45"/>
            </a:solidFill>
          </c:spPr>
          <c:invertIfNegative val="0"/>
          <c:dLbls>
            <c:spPr>
              <a:noFill/>
              <a:ln>
                <a:noFill/>
              </a:ln>
              <a:effectLst/>
            </c:spPr>
            <c:txPr>
              <a:bodyPr/>
              <a:lstStyle/>
              <a:p>
                <a:pPr>
                  <a:defRPr sz="1600" b="1">
                    <a:solidFill>
                      <a:sysClr val="windowText" lastClr="000000"/>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Autochtone</c:v>
                </c:pt>
                <c:pt idx="1">
                  <c:v>Étudiant étranger</c:v>
                </c:pt>
                <c:pt idx="2">
                  <c:v>Étudiant de première génération</c:v>
                </c:pt>
                <c:pt idx="3">
                  <c:v>Personne avec handicap/déficience</c:v>
                </c:pt>
                <c:pt idx="4">
                  <c:v>Minorité visible</c:v>
                </c:pt>
                <c:pt idx="5">
                  <c:v>Femme</c:v>
                </c:pt>
              </c:strCache>
            </c:strRef>
          </c:cat>
          <c:val>
            <c:numRef>
              <c:f>Sheet1!$B$2:$B$7</c:f>
              <c:numCache>
                <c:formatCode>0%</c:formatCode>
                <c:ptCount val="6"/>
                <c:pt idx="0">
                  <c:v>2.7472527472527441E-2</c:v>
                </c:pt>
                <c:pt idx="1">
                  <c:v>6.8292682926829343E-2</c:v>
                </c:pt>
                <c:pt idx="2">
                  <c:v>9.1811414392059573E-2</c:v>
                </c:pt>
                <c:pt idx="3">
                  <c:v>0.26719576719576693</c:v>
                </c:pt>
                <c:pt idx="4">
                  <c:v>0.14835164835164813</c:v>
                </c:pt>
                <c:pt idx="5">
                  <c:v>0.68641975308642278</c:v>
                </c:pt>
              </c:numCache>
            </c:numRef>
          </c:val>
          <c:extLst>
            <c:ext xmlns:c16="http://schemas.microsoft.com/office/drawing/2014/chart" uri="{C3380CC4-5D6E-409C-BE32-E72D297353CC}">
              <c16:uniqueId val="{00000001-6CCB-4B81-A1CC-A9FF6AE83039}"/>
            </c:ext>
          </c:extLst>
        </c:ser>
        <c:dLbls>
          <c:showLegendKey val="0"/>
          <c:showVal val="0"/>
          <c:showCatName val="0"/>
          <c:showSerName val="0"/>
          <c:showPercent val="0"/>
          <c:showBubbleSize val="0"/>
        </c:dLbls>
        <c:gapWidth val="20"/>
        <c:axId val="903809104"/>
        <c:axId val="903812240"/>
      </c:barChart>
      <c:catAx>
        <c:axId val="903809104"/>
        <c:scaling>
          <c:orientation val="minMax"/>
        </c:scaling>
        <c:delete val="0"/>
        <c:axPos val="l"/>
        <c:numFmt formatCode="General" sourceLinked="1"/>
        <c:majorTickMark val="out"/>
        <c:minorTickMark val="none"/>
        <c:tickLblPos val="nextTo"/>
        <c:txPr>
          <a:bodyPr/>
          <a:lstStyle/>
          <a:p>
            <a:pPr>
              <a:defRPr sz="1600"/>
            </a:pPr>
            <a:endParaRPr lang="en-US"/>
          </a:p>
        </c:txPr>
        <c:crossAx val="903812240"/>
        <c:crosses val="autoZero"/>
        <c:auto val="1"/>
        <c:lblAlgn val="ctr"/>
        <c:lblOffset val="100"/>
        <c:noMultiLvlLbl val="0"/>
      </c:catAx>
      <c:valAx>
        <c:axId val="903812240"/>
        <c:scaling>
          <c:orientation val="minMax"/>
          <c:max val="0.9"/>
          <c:min val="0"/>
        </c:scaling>
        <c:delete val="1"/>
        <c:axPos val="b"/>
        <c:numFmt formatCode="0%" sourceLinked="1"/>
        <c:majorTickMark val="out"/>
        <c:minorTickMark val="none"/>
        <c:tickLblPos val="nextTo"/>
        <c:crossAx val="903809104"/>
        <c:crosses val="autoZero"/>
        <c:crossBetween val="between"/>
        <c:majorUnit val="0.2"/>
      </c:valAx>
      <c:spPr>
        <a:noFill/>
      </c:spPr>
    </c:plotArea>
    <c:legend>
      <c:legendPos val="b"/>
      <c:overlay val="0"/>
      <c:txPr>
        <a:bodyPr/>
        <a:lstStyle/>
        <a:p>
          <a:pPr>
            <a:defRPr sz="1800"/>
          </a:pPr>
          <a:endParaRPr lang="en-US"/>
        </a:p>
      </c:txPr>
    </c:legend>
    <c:plotVisOnly val="1"/>
    <c:dispBlanksAs val="gap"/>
    <c:showDLblsOverMax val="0"/>
  </c:chart>
  <c:spPr>
    <a:ln>
      <a:noFill/>
    </a:ln>
  </c:sp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1191324196040521"/>
          <c:y val="6.636505573057451E-2"/>
          <c:w val="0.68778978716587258"/>
          <c:h val="0.77301029678982436"/>
        </c:manualLayout>
      </c:layout>
      <c:barChart>
        <c:barDir val="bar"/>
        <c:grouping val="clustered"/>
        <c:varyColors val="0"/>
        <c:ser>
          <c:idx val="1"/>
          <c:order val="0"/>
          <c:tx>
            <c:strRef>
              <c:f>Sheet1!$C$1</c:f>
              <c:strCache>
                <c:ptCount val="1"/>
                <c:pt idx="0">
                  <c:v>Canada</c:v>
                </c:pt>
              </c:strCache>
            </c:strRef>
          </c:tx>
          <c:spPr>
            <a:solidFill>
              <a:srgbClr val="A71930"/>
            </a:solidFill>
          </c:spPr>
          <c:invertIfNegative val="0"/>
          <c:dLbls>
            <c:spPr>
              <a:noFill/>
              <a:ln>
                <a:noFill/>
              </a:ln>
              <a:effectLst/>
            </c:spPr>
            <c:txPr>
              <a:bodyPr/>
              <a:lstStyle/>
              <a:p>
                <a:pPr>
                  <a:defRPr sz="1600" b="1">
                    <a:solidFill>
                      <a:sysClr val="windowText" lastClr="000000"/>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N’a pas répondu aux attentes</c:v>
                </c:pt>
                <c:pt idx="1">
                  <c:v>A répondu aux attentes</c:v>
                </c:pt>
                <c:pt idx="2">
                  <c:v>A dépassé les attentes</c:v>
                </c:pt>
              </c:strCache>
            </c:strRef>
          </c:cat>
          <c:val>
            <c:numRef>
              <c:f>Sheet1!$C$2:$C$4</c:f>
              <c:numCache>
                <c:formatCode>0%</c:formatCode>
                <c:ptCount val="3"/>
                <c:pt idx="0">
                  <c:v>0.18972330175521765</c:v>
                </c:pt>
                <c:pt idx="1">
                  <c:v>0.64970476199363891</c:v>
                </c:pt>
                <c:pt idx="2">
                  <c:v>0.16057193625118871</c:v>
                </c:pt>
              </c:numCache>
            </c:numRef>
          </c:val>
          <c:extLst>
            <c:ext xmlns:c16="http://schemas.microsoft.com/office/drawing/2014/chart" uri="{C3380CC4-5D6E-409C-BE32-E72D297353CC}">
              <c16:uniqueId val="{00000000-3F8E-4CF6-BC65-7A5D1FBADCD2}"/>
            </c:ext>
          </c:extLst>
        </c:ser>
        <c:ser>
          <c:idx val="0"/>
          <c:order val="1"/>
          <c:tx>
            <c:strRef>
              <c:f>Sheet1!$B$1</c:f>
              <c:strCache>
                <c:ptCount val="1"/>
                <c:pt idx="0">
                  <c:v>Cool Beans</c:v>
                </c:pt>
              </c:strCache>
            </c:strRef>
          </c:tx>
          <c:spPr>
            <a:solidFill>
              <a:srgbClr val="F3CF45"/>
            </a:solidFill>
          </c:spPr>
          <c:invertIfNegative val="0"/>
          <c:dLbls>
            <c:spPr>
              <a:noFill/>
              <a:ln>
                <a:noFill/>
              </a:ln>
              <a:effectLst/>
            </c:spPr>
            <c:txPr>
              <a:bodyPr/>
              <a:lstStyle/>
              <a:p>
                <a:pPr>
                  <a:defRPr sz="1600" b="1">
                    <a:solidFill>
                      <a:sysClr val="windowText" lastClr="000000"/>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N’a pas répondu aux attentes</c:v>
                </c:pt>
                <c:pt idx="1">
                  <c:v>A répondu aux attentes</c:v>
                </c:pt>
                <c:pt idx="2">
                  <c:v>A dépassé les attentes</c:v>
                </c:pt>
              </c:strCache>
            </c:strRef>
          </c:cat>
          <c:val>
            <c:numRef>
              <c:f>Sheet1!$B$2:$B$4</c:f>
              <c:numCache>
                <c:formatCode>0%</c:formatCode>
                <c:ptCount val="3"/>
                <c:pt idx="0">
                  <c:v>7.8048780487804947E-2</c:v>
                </c:pt>
                <c:pt idx="1">
                  <c:v>0.8073170731707362</c:v>
                </c:pt>
                <c:pt idx="2">
                  <c:v>0.11463414634146356</c:v>
                </c:pt>
              </c:numCache>
            </c:numRef>
          </c:val>
          <c:extLst>
            <c:ext xmlns:c16="http://schemas.microsoft.com/office/drawing/2014/chart" uri="{C3380CC4-5D6E-409C-BE32-E72D297353CC}">
              <c16:uniqueId val="{00000001-3F8E-4CF6-BC65-7A5D1FBADCD2}"/>
            </c:ext>
          </c:extLst>
        </c:ser>
        <c:dLbls>
          <c:showLegendKey val="0"/>
          <c:showVal val="0"/>
          <c:showCatName val="0"/>
          <c:showSerName val="0"/>
          <c:showPercent val="0"/>
          <c:showBubbleSize val="0"/>
        </c:dLbls>
        <c:gapWidth val="20"/>
        <c:axId val="903133312"/>
        <c:axId val="903136840"/>
      </c:barChart>
      <c:catAx>
        <c:axId val="903133312"/>
        <c:scaling>
          <c:orientation val="minMax"/>
        </c:scaling>
        <c:delete val="0"/>
        <c:axPos val="l"/>
        <c:numFmt formatCode="General" sourceLinked="1"/>
        <c:majorTickMark val="out"/>
        <c:minorTickMark val="none"/>
        <c:tickLblPos val="nextTo"/>
        <c:txPr>
          <a:bodyPr/>
          <a:lstStyle/>
          <a:p>
            <a:pPr>
              <a:defRPr sz="1600"/>
            </a:pPr>
            <a:endParaRPr lang="en-US"/>
          </a:p>
        </c:txPr>
        <c:crossAx val="903136840"/>
        <c:crosses val="autoZero"/>
        <c:auto val="1"/>
        <c:lblAlgn val="ctr"/>
        <c:lblOffset val="100"/>
        <c:noMultiLvlLbl val="0"/>
      </c:catAx>
      <c:valAx>
        <c:axId val="903136840"/>
        <c:scaling>
          <c:orientation val="minMax"/>
          <c:max val="0.9"/>
          <c:min val="0"/>
        </c:scaling>
        <c:delete val="1"/>
        <c:axPos val="b"/>
        <c:numFmt formatCode="0%" sourceLinked="1"/>
        <c:majorTickMark val="out"/>
        <c:minorTickMark val="none"/>
        <c:tickLblPos val="nextTo"/>
        <c:crossAx val="903133312"/>
        <c:crosses val="autoZero"/>
        <c:crossBetween val="between"/>
        <c:majorUnit val="0.2"/>
      </c:valAx>
      <c:spPr>
        <a:noFill/>
      </c:spPr>
    </c:plotArea>
    <c:legend>
      <c:legendPos val="b"/>
      <c:overlay val="0"/>
      <c:txPr>
        <a:bodyPr/>
        <a:lstStyle/>
        <a:p>
          <a:pPr>
            <a:defRPr sz="1800"/>
          </a:pPr>
          <a:endParaRPr lang="en-US"/>
        </a:p>
      </c:txPr>
    </c:legend>
    <c:plotVisOnly val="1"/>
    <c:dispBlanksAs val="gap"/>
    <c:showDLblsOverMax val="0"/>
  </c:chart>
  <c:spPr>
    <a:noFill/>
    <a:ln>
      <a:noFill/>
    </a:ln>
  </c:sp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1112664473684215"/>
          <c:y val="3.865688056653864E-2"/>
          <c:w val="0.68887326388888892"/>
          <c:h val="0.83585344025462271"/>
        </c:manualLayout>
      </c:layout>
      <c:barChart>
        <c:barDir val="bar"/>
        <c:grouping val="clustered"/>
        <c:varyColors val="0"/>
        <c:ser>
          <c:idx val="1"/>
          <c:order val="0"/>
          <c:tx>
            <c:strRef>
              <c:f>Sheet1!$B$1</c:f>
              <c:strCache>
                <c:ptCount val="1"/>
                <c:pt idx="0">
                  <c:v>Canada</c:v>
                </c:pt>
              </c:strCache>
            </c:strRef>
          </c:tx>
          <c:spPr>
            <a:solidFill>
              <a:srgbClr val="A71930"/>
            </a:solidFill>
          </c:spPr>
          <c:invertIfNegative val="0"/>
          <c:dLbls>
            <c:spPr>
              <a:noFill/>
              <a:ln>
                <a:noFill/>
              </a:ln>
              <a:effectLst/>
            </c:spPr>
            <c:txPr>
              <a:bodyPr/>
              <a:lstStyle/>
              <a:p>
                <a:pPr>
                  <a:defRPr sz="1600" b="1">
                    <a:solidFill>
                      <a:schemeClr val="tx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Répondre aux exigences scolaires </c:v>
                </c:pt>
                <c:pt idx="1">
                  <c:v>Comprendre la documentation des cours </c:v>
                </c:pt>
                <c:pt idx="2">
                  <c:v>Se rendre sur le campus </c:v>
                </c:pt>
                <c:pt idx="3">
                  <c:v>Être en mesure de faire des travaux écrits</c:v>
                </c:pt>
                <c:pt idx="4">
                  <c:v>Se retrouver facilement sur le campus </c:v>
                </c:pt>
              </c:strCache>
            </c:strRef>
          </c:cat>
          <c:val>
            <c:numRef>
              <c:f>Sheet1!$B$2:$B$6</c:f>
              <c:numCache>
                <c:formatCode>0%</c:formatCode>
                <c:ptCount val="5"/>
                <c:pt idx="0">
                  <c:v>0.88935201403704789</c:v>
                </c:pt>
                <c:pt idx="1">
                  <c:v>0.91898905654492991</c:v>
                </c:pt>
                <c:pt idx="2">
                  <c:v>0.80932943860907647</c:v>
                </c:pt>
                <c:pt idx="3">
                  <c:v>0.87907814545903873</c:v>
                </c:pt>
                <c:pt idx="4">
                  <c:v>0.85735171329906823</c:v>
                </c:pt>
              </c:numCache>
            </c:numRef>
          </c:val>
          <c:extLst>
            <c:ext xmlns:c16="http://schemas.microsoft.com/office/drawing/2014/chart" uri="{C3380CC4-5D6E-409C-BE32-E72D297353CC}">
              <c16:uniqueId val="{00000000-CD4C-49DB-AFBC-4D0A43D2D2E8}"/>
            </c:ext>
          </c:extLst>
        </c:ser>
        <c:ser>
          <c:idx val="0"/>
          <c:order val="1"/>
          <c:tx>
            <c:strRef>
              <c:f>Sheet1!$C$1</c:f>
              <c:strCache>
                <c:ptCount val="1"/>
                <c:pt idx="0">
                  <c:v>Cool Beans</c:v>
                </c:pt>
              </c:strCache>
            </c:strRef>
          </c:tx>
          <c:spPr>
            <a:solidFill>
              <a:srgbClr val="F3CF45"/>
            </a:solidFill>
          </c:spPr>
          <c:invertIfNegative val="0"/>
          <c:dLbls>
            <c:spPr>
              <a:noFill/>
              <a:ln>
                <a:noFill/>
              </a:ln>
              <a:effectLst/>
            </c:spPr>
            <c:txPr>
              <a:bodyPr/>
              <a:lstStyle/>
              <a:p>
                <a:pPr>
                  <a:defRPr sz="1600" b="1">
                    <a:solidFill>
                      <a:sysClr val="windowText" lastClr="000000"/>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Répondre aux exigences scolaires </c:v>
                </c:pt>
                <c:pt idx="1">
                  <c:v>Comprendre la documentation des cours </c:v>
                </c:pt>
                <c:pt idx="2">
                  <c:v>Se rendre sur le campus </c:v>
                </c:pt>
                <c:pt idx="3">
                  <c:v>Être en mesure de faire des travaux écrits</c:v>
                </c:pt>
                <c:pt idx="4">
                  <c:v>Se retrouver facilement sur le campus </c:v>
                </c:pt>
              </c:strCache>
            </c:strRef>
          </c:cat>
          <c:val>
            <c:numRef>
              <c:f>Sheet1!$C$2:$C$6</c:f>
              <c:numCache>
                <c:formatCode>0%</c:formatCode>
                <c:ptCount val="5"/>
                <c:pt idx="0">
                  <c:v>0.93086419753086447</c:v>
                </c:pt>
                <c:pt idx="1">
                  <c:v>0.92610837438423688</c:v>
                </c:pt>
                <c:pt idx="2">
                  <c:v>0.9416243654822356</c:v>
                </c:pt>
                <c:pt idx="3">
                  <c:v>0.93564356435643592</c:v>
                </c:pt>
                <c:pt idx="4">
                  <c:v>0.9482758620689683</c:v>
                </c:pt>
              </c:numCache>
            </c:numRef>
          </c:val>
          <c:extLst>
            <c:ext xmlns:c16="http://schemas.microsoft.com/office/drawing/2014/chart" uri="{C3380CC4-5D6E-409C-BE32-E72D297353CC}">
              <c16:uniqueId val="{00000001-CD4C-49DB-AFBC-4D0A43D2D2E8}"/>
            </c:ext>
          </c:extLst>
        </c:ser>
        <c:dLbls>
          <c:showLegendKey val="0"/>
          <c:showVal val="0"/>
          <c:showCatName val="0"/>
          <c:showSerName val="0"/>
          <c:showPercent val="0"/>
          <c:showBubbleSize val="0"/>
        </c:dLbls>
        <c:gapWidth val="20"/>
        <c:axId val="432710304"/>
        <c:axId val="432705600"/>
      </c:barChart>
      <c:catAx>
        <c:axId val="432710304"/>
        <c:scaling>
          <c:orientation val="minMax"/>
        </c:scaling>
        <c:delete val="0"/>
        <c:axPos val="l"/>
        <c:numFmt formatCode="General" sourceLinked="1"/>
        <c:majorTickMark val="out"/>
        <c:minorTickMark val="none"/>
        <c:tickLblPos val="nextTo"/>
        <c:txPr>
          <a:bodyPr/>
          <a:lstStyle/>
          <a:p>
            <a:pPr>
              <a:defRPr sz="1600"/>
            </a:pPr>
            <a:endParaRPr lang="en-US"/>
          </a:p>
        </c:txPr>
        <c:crossAx val="432705600"/>
        <c:crosses val="autoZero"/>
        <c:auto val="1"/>
        <c:lblAlgn val="ctr"/>
        <c:lblOffset val="100"/>
        <c:noMultiLvlLbl val="0"/>
      </c:catAx>
      <c:valAx>
        <c:axId val="432705600"/>
        <c:scaling>
          <c:orientation val="minMax"/>
          <c:max val="1.05"/>
          <c:min val="0"/>
        </c:scaling>
        <c:delete val="1"/>
        <c:axPos val="b"/>
        <c:numFmt formatCode="0%" sourceLinked="1"/>
        <c:majorTickMark val="out"/>
        <c:minorTickMark val="none"/>
        <c:tickLblPos val="nextTo"/>
        <c:crossAx val="432710304"/>
        <c:crosses val="autoZero"/>
        <c:crossBetween val="between"/>
        <c:majorUnit val="0.2"/>
      </c:valAx>
      <c:spPr>
        <a:noFill/>
      </c:spPr>
    </c:plotArea>
    <c:legend>
      <c:legendPos val="b"/>
      <c:overlay val="0"/>
      <c:txPr>
        <a:bodyPr/>
        <a:lstStyle/>
        <a:p>
          <a:pPr>
            <a:defRPr sz="1800"/>
          </a:pPr>
          <a:endParaRPr lang="en-US"/>
        </a:p>
      </c:txPr>
    </c:legend>
    <c:plotVisOnly val="1"/>
    <c:dispBlanksAs val="gap"/>
    <c:showDLblsOverMax val="0"/>
  </c:chart>
  <c:spPr>
    <a:noFill/>
    <a:ln>
      <a:noFill/>
    </a:ln>
  </c:sp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1112664473684215"/>
          <c:y val="3.865688056653864E-2"/>
          <c:w val="0.68851644736842099"/>
          <c:h val="0.83585344025462271"/>
        </c:manualLayout>
      </c:layout>
      <c:barChart>
        <c:barDir val="bar"/>
        <c:grouping val="clustered"/>
        <c:varyColors val="0"/>
        <c:ser>
          <c:idx val="1"/>
          <c:order val="0"/>
          <c:tx>
            <c:strRef>
              <c:f>Sheet1!$B$1</c:f>
              <c:strCache>
                <c:ptCount val="1"/>
                <c:pt idx="0">
                  <c:v>Canada</c:v>
                </c:pt>
              </c:strCache>
            </c:strRef>
          </c:tx>
          <c:spPr>
            <a:solidFill>
              <a:srgbClr val="A71930"/>
            </a:solidFill>
          </c:spPr>
          <c:invertIfNegative val="0"/>
          <c:dLbls>
            <c:spPr>
              <a:noFill/>
              <a:ln>
                <a:noFill/>
              </a:ln>
              <a:effectLst/>
            </c:spPr>
            <c:txPr>
              <a:bodyPr/>
              <a:lstStyle/>
              <a:p>
                <a:pPr>
                  <a:defRPr sz="1600" b="1">
                    <a:solidFill>
                      <a:schemeClr val="tx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S’impliquer dans des activités sociales sur le campus </c:v>
                </c:pt>
                <c:pt idx="1">
                  <c:v>Se faire des amis </c:v>
                </c:pt>
                <c:pt idx="2">
                  <c:v>Utiliser les bibliothèques </c:v>
                </c:pt>
                <c:pt idx="3">
                  <c:v>S’informer sur les carrières </c:v>
                </c:pt>
                <c:pt idx="4">
                  <c:v>Trouver de l’hébergement adéquat </c:v>
                </c:pt>
              </c:strCache>
            </c:strRef>
          </c:cat>
          <c:val>
            <c:numRef>
              <c:f>Sheet1!$B$2:$B$6</c:f>
              <c:numCache>
                <c:formatCode>0%</c:formatCode>
                <c:ptCount val="5"/>
                <c:pt idx="0">
                  <c:v>0.40049083136090424</c:v>
                </c:pt>
                <c:pt idx="1">
                  <c:v>0.59391965594125962</c:v>
                </c:pt>
                <c:pt idx="2">
                  <c:v>0.64304741154546041</c:v>
                </c:pt>
                <c:pt idx="3">
                  <c:v>0.63790224019671549</c:v>
                </c:pt>
                <c:pt idx="4">
                  <c:v>0.65682199474827885</c:v>
                </c:pt>
              </c:numCache>
            </c:numRef>
          </c:val>
          <c:extLst>
            <c:ext xmlns:c16="http://schemas.microsoft.com/office/drawing/2014/chart" uri="{C3380CC4-5D6E-409C-BE32-E72D297353CC}">
              <c16:uniqueId val="{00000000-3D7F-4318-908A-FE84C25D5EDA}"/>
            </c:ext>
          </c:extLst>
        </c:ser>
        <c:ser>
          <c:idx val="0"/>
          <c:order val="1"/>
          <c:tx>
            <c:strRef>
              <c:f>Sheet1!$C$1</c:f>
              <c:strCache>
                <c:ptCount val="1"/>
                <c:pt idx="0">
                  <c:v>Cool Beans</c:v>
                </c:pt>
              </c:strCache>
            </c:strRef>
          </c:tx>
          <c:spPr>
            <a:solidFill>
              <a:srgbClr val="F3CF45"/>
            </a:solidFill>
          </c:spPr>
          <c:invertIfNegative val="0"/>
          <c:dLbls>
            <c:spPr>
              <a:noFill/>
              <a:ln>
                <a:noFill/>
              </a:ln>
              <a:effectLst/>
            </c:spPr>
            <c:txPr>
              <a:bodyPr/>
              <a:lstStyle/>
              <a:p>
                <a:pPr>
                  <a:defRPr sz="1600" b="1">
                    <a:solidFill>
                      <a:sysClr val="windowText" lastClr="000000"/>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S’impliquer dans des activités sociales sur le campus </c:v>
                </c:pt>
                <c:pt idx="1">
                  <c:v>Se faire des amis </c:v>
                </c:pt>
                <c:pt idx="2">
                  <c:v>Utiliser les bibliothèques </c:v>
                </c:pt>
                <c:pt idx="3">
                  <c:v>S’informer sur les carrières </c:v>
                </c:pt>
                <c:pt idx="4">
                  <c:v>Trouver de l’hébergement adéquat </c:v>
                </c:pt>
              </c:strCache>
            </c:strRef>
          </c:cat>
          <c:val>
            <c:numRef>
              <c:f>Sheet1!$C$2:$C$6</c:f>
              <c:numCache>
                <c:formatCode>0%</c:formatCode>
                <c:ptCount val="5"/>
                <c:pt idx="0">
                  <c:v>0.41025641025640985</c:v>
                </c:pt>
                <c:pt idx="1">
                  <c:v>0.67901234567901159</c:v>
                </c:pt>
                <c:pt idx="2">
                  <c:v>0.7525510204081618</c:v>
                </c:pt>
                <c:pt idx="3">
                  <c:v>0.76530612244897878</c:v>
                </c:pt>
                <c:pt idx="4">
                  <c:v>0.80536912751677425</c:v>
                </c:pt>
              </c:numCache>
            </c:numRef>
          </c:val>
          <c:extLst>
            <c:ext xmlns:c16="http://schemas.microsoft.com/office/drawing/2014/chart" uri="{C3380CC4-5D6E-409C-BE32-E72D297353CC}">
              <c16:uniqueId val="{00000001-3D7F-4318-908A-FE84C25D5EDA}"/>
            </c:ext>
          </c:extLst>
        </c:ser>
        <c:dLbls>
          <c:showLegendKey val="0"/>
          <c:showVal val="0"/>
          <c:showCatName val="0"/>
          <c:showSerName val="0"/>
          <c:showPercent val="0"/>
          <c:showBubbleSize val="0"/>
        </c:dLbls>
        <c:gapWidth val="20"/>
        <c:axId val="432709128"/>
        <c:axId val="432710696"/>
      </c:barChart>
      <c:catAx>
        <c:axId val="432709128"/>
        <c:scaling>
          <c:orientation val="minMax"/>
        </c:scaling>
        <c:delete val="0"/>
        <c:axPos val="l"/>
        <c:numFmt formatCode="General" sourceLinked="1"/>
        <c:majorTickMark val="out"/>
        <c:minorTickMark val="none"/>
        <c:tickLblPos val="nextTo"/>
        <c:txPr>
          <a:bodyPr/>
          <a:lstStyle/>
          <a:p>
            <a:pPr>
              <a:defRPr sz="1600"/>
            </a:pPr>
            <a:endParaRPr lang="en-US"/>
          </a:p>
        </c:txPr>
        <c:crossAx val="432710696"/>
        <c:crosses val="autoZero"/>
        <c:auto val="1"/>
        <c:lblAlgn val="ctr"/>
        <c:lblOffset val="100"/>
        <c:noMultiLvlLbl val="0"/>
      </c:catAx>
      <c:valAx>
        <c:axId val="432710696"/>
        <c:scaling>
          <c:orientation val="minMax"/>
          <c:max val="1"/>
          <c:min val="0"/>
        </c:scaling>
        <c:delete val="1"/>
        <c:axPos val="b"/>
        <c:numFmt formatCode="0%" sourceLinked="1"/>
        <c:majorTickMark val="out"/>
        <c:minorTickMark val="none"/>
        <c:tickLblPos val="nextTo"/>
        <c:crossAx val="432709128"/>
        <c:crosses val="autoZero"/>
        <c:crossBetween val="between"/>
        <c:majorUnit val="0.2"/>
      </c:valAx>
      <c:spPr>
        <a:noFill/>
      </c:spPr>
    </c:plotArea>
    <c:legend>
      <c:legendPos val="b"/>
      <c:overlay val="0"/>
      <c:txPr>
        <a:bodyPr/>
        <a:lstStyle/>
        <a:p>
          <a:pPr>
            <a:defRPr sz="1800"/>
          </a:pPr>
          <a:endParaRPr lang="en-US"/>
        </a:p>
      </c:txPr>
    </c:legend>
    <c:plotVisOnly val="1"/>
    <c:dispBlanksAs val="gap"/>
    <c:showDLblsOverMax val="0"/>
  </c:chart>
  <c:spPr>
    <a:noFill/>
    <a:ln>
      <a:noFill/>
    </a:ln>
  </c:sp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1374543128654969"/>
          <c:y val="6.636500754147813E-2"/>
          <c:w val="0.67654842836257312"/>
          <c:h val="0.77301029678982436"/>
        </c:manualLayout>
      </c:layout>
      <c:barChart>
        <c:barDir val="bar"/>
        <c:grouping val="clustered"/>
        <c:varyColors val="0"/>
        <c:ser>
          <c:idx val="1"/>
          <c:order val="0"/>
          <c:tx>
            <c:strRef>
              <c:f>Sheet1!$C$1</c:f>
              <c:strCache>
                <c:ptCount val="1"/>
                <c:pt idx="0">
                  <c:v>Canada</c:v>
                </c:pt>
              </c:strCache>
            </c:strRef>
          </c:tx>
          <c:spPr>
            <a:solidFill>
              <a:srgbClr val="A71930"/>
            </a:solidFill>
          </c:spPr>
          <c:invertIfNegative val="0"/>
          <c:dLbls>
            <c:spPr>
              <a:noFill/>
              <a:ln>
                <a:noFill/>
              </a:ln>
              <a:effectLst/>
            </c:spPr>
            <c:txPr>
              <a:bodyPr/>
              <a:lstStyle/>
              <a:p>
                <a:pPr>
                  <a:defRPr sz="1600" b="1">
                    <a:solidFill>
                      <a:schemeClr val="tx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Pas du tout</c:v>
                </c:pt>
                <c:pt idx="1">
                  <c:v>Très peu</c:v>
                </c:pt>
                <c:pt idx="2">
                  <c:v>Moyennement</c:v>
                </c:pt>
                <c:pt idx="3">
                  <c:v>Beaucoup</c:v>
                </c:pt>
              </c:strCache>
            </c:strRef>
          </c:cat>
          <c:val>
            <c:numRef>
              <c:f>Sheet1!$C$2:$C$5</c:f>
              <c:numCache>
                <c:formatCode>0%</c:formatCode>
                <c:ptCount val="4"/>
                <c:pt idx="0">
                  <c:v>7.5093818086508488E-2</c:v>
                </c:pt>
                <c:pt idx="1">
                  <c:v>0.18031542728924291</c:v>
                </c:pt>
                <c:pt idx="2">
                  <c:v>0.43181713194928911</c:v>
                </c:pt>
                <c:pt idx="3">
                  <c:v>0.3127736226750476</c:v>
                </c:pt>
              </c:numCache>
            </c:numRef>
          </c:val>
          <c:extLst>
            <c:ext xmlns:c16="http://schemas.microsoft.com/office/drawing/2014/chart" uri="{C3380CC4-5D6E-409C-BE32-E72D297353CC}">
              <c16:uniqueId val="{00000000-4433-4112-B9B9-03E388B80F66}"/>
            </c:ext>
          </c:extLst>
        </c:ser>
        <c:ser>
          <c:idx val="0"/>
          <c:order val="1"/>
          <c:tx>
            <c:strRef>
              <c:f>Sheet1!$B$1</c:f>
              <c:strCache>
                <c:ptCount val="1"/>
                <c:pt idx="0">
                  <c:v>Cool Beans</c:v>
                </c:pt>
              </c:strCache>
            </c:strRef>
          </c:tx>
          <c:spPr>
            <a:solidFill>
              <a:srgbClr val="F3CF45"/>
            </a:solidFill>
          </c:spPr>
          <c:invertIfNegative val="0"/>
          <c:dLbls>
            <c:spPr>
              <a:noFill/>
              <a:ln>
                <a:noFill/>
              </a:ln>
              <a:effectLst/>
            </c:spPr>
            <c:txPr>
              <a:bodyPr/>
              <a:lstStyle/>
              <a:p>
                <a:pPr>
                  <a:defRPr sz="1600" b="1">
                    <a:solidFill>
                      <a:sysClr val="windowText" lastClr="000000"/>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Pas du tout</c:v>
                </c:pt>
                <c:pt idx="1">
                  <c:v>Très peu</c:v>
                </c:pt>
                <c:pt idx="2">
                  <c:v>Moyennement</c:v>
                </c:pt>
                <c:pt idx="3">
                  <c:v>Beaucoup</c:v>
                </c:pt>
              </c:strCache>
            </c:strRef>
          </c:cat>
          <c:val>
            <c:numRef>
              <c:f>Sheet1!$B$2:$B$5</c:f>
              <c:numCache>
                <c:formatCode>0%</c:formatCode>
                <c:ptCount val="4"/>
                <c:pt idx="0">
                  <c:v>4.2288557213930399E-2</c:v>
                </c:pt>
                <c:pt idx="1">
                  <c:v>0.18159203980099531</c:v>
                </c:pt>
                <c:pt idx="2">
                  <c:v>0.46268656716417911</c:v>
                </c:pt>
                <c:pt idx="3">
                  <c:v>0.31343283582089526</c:v>
                </c:pt>
              </c:numCache>
            </c:numRef>
          </c:val>
          <c:extLst>
            <c:ext xmlns:c16="http://schemas.microsoft.com/office/drawing/2014/chart" uri="{C3380CC4-5D6E-409C-BE32-E72D297353CC}">
              <c16:uniqueId val="{00000001-4433-4112-B9B9-03E388B80F66}"/>
            </c:ext>
          </c:extLst>
        </c:ser>
        <c:dLbls>
          <c:showLegendKey val="0"/>
          <c:showVal val="0"/>
          <c:showCatName val="0"/>
          <c:showSerName val="0"/>
          <c:showPercent val="0"/>
          <c:showBubbleSize val="0"/>
        </c:dLbls>
        <c:gapWidth val="20"/>
        <c:axId val="432707168"/>
        <c:axId val="432711480"/>
      </c:barChart>
      <c:catAx>
        <c:axId val="432707168"/>
        <c:scaling>
          <c:orientation val="minMax"/>
        </c:scaling>
        <c:delete val="0"/>
        <c:axPos val="l"/>
        <c:numFmt formatCode="General" sourceLinked="1"/>
        <c:majorTickMark val="out"/>
        <c:minorTickMark val="none"/>
        <c:tickLblPos val="nextTo"/>
        <c:txPr>
          <a:bodyPr/>
          <a:lstStyle/>
          <a:p>
            <a:pPr>
              <a:defRPr sz="1600"/>
            </a:pPr>
            <a:endParaRPr lang="en-US"/>
          </a:p>
        </c:txPr>
        <c:crossAx val="432711480"/>
        <c:crosses val="autoZero"/>
        <c:auto val="1"/>
        <c:lblAlgn val="ctr"/>
        <c:lblOffset val="100"/>
        <c:noMultiLvlLbl val="0"/>
      </c:catAx>
      <c:valAx>
        <c:axId val="432711480"/>
        <c:scaling>
          <c:orientation val="minMax"/>
          <c:max val="1"/>
          <c:min val="0"/>
        </c:scaling>
        <c:delete val="1"/>
        <c:axPos val="b"/>
        <c:numFmt formatCode="0%" sourceLinked="1"/>
        <c:majorTickMark val="out"/>
        <c:minorTickMark val="none"/>
        <c:tickLblPos val="nextTo"/>
        <c:crossAx val="432707168"/>
        <c:crosses val="autoZero"/>
        <c:crossBetween val="between"/>
        <c:majorUnit val="0.2"/>
      </c:valAx>
      <c:spPr>
        <a:noFill/>
      </c:spPr>
    </c:plotArea>
    <c:legend>
      <c:legendPos val="b"/>
      <c:overlay val="0"/>
      <c:txPr>
        <a:bodyPr/>
        <a:lstStyle/>
        <a:p>
          <a:pPr>
            <a:defRPr sz="1800"/>
          </a:pPr>
          <a:endParaRPr lang="en-US"/>
        </a:p>
      </c:txPr>
    </c:legend>
    <c:plotVisOnly val="1"/>
    <c:dispBlanksAs val="gap"/>
    <c:showDLblsOverMax val="0"/>
  </c:chart>
  <c:spPr>
    <a:noFill/>
    <a:ln>
      <a:noFill/>
    </a:ln>
  </c:sp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1374543128654969"/>
          <c:y val="6.636500754147813E-2"/>
          <c:w val="0.67654842836257312"/>
          <c:h val="0.77301029678982436"/>
        </c:manualLayout>
      </c:layout>
      <c:barChart>
        <c:barDir val="bar"/>
        <c:grouping val="clustered"/>
        <c:varyColors val="0"/>
        <c:ser>
          <c:idx val="1"/>
          <c:order val="0"/>
          <c:tx>
            <c:strRef>
              <c:f>Sheet1!$C$1</c:f>
              <c:strCache>
                <c:ptCount val="1"/>
                <c:pt idx="0">
                  <c:v>Canada</c:v>
                </c:pt>
              </c:strCache>
            </c:strRef>
          </c:tx>
          <c:spPr>
            <a:solidFill>
              <a:srgbClr val="A71930"/>
            </a:solidFill>
          </c:spPr>
          <c:invertIfNegative val="0"/>
          <c:dLbls>
            <c:spPr>
              <a:noFill/>
              <a:ln>
                <a:noFill/>
              </a:ln>
              <a:effectLst/>
            </c:spPr>
            <c:txPr>
              <a:bodyPr/>
              <a:lstStyle/>
              <a:p>
                <a:pPr>
                  <a:defRPr sz="1600" b="1">
                    <a:solidFill>
                      <a:schemeClr val="tx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J’ai l’intention d’aller au collège/cégep l'an prochain </c:v>
                </c:pt>
                <c:pt idx="1">
                  <c:v>J’ai l’intention de demander un transfert dans une autre université l'an prochain </c:v>
                </c:pt>
                <c:pt idx="2">
                  <c:v>J’ai l’intention d’obtenir mon diplôme de cette université </c:v>
                </c:pt>
                <c:pt idx="3">
                  <c:v>J’ai l’intention de revenir à cette université l'an prochain </c:v>
                </c:pt>
              </c:strCache>
            </c:strRef>
          </c:cat>
          <c:val>
            <c:numRef>
              <c:f>Sheet1!$C$2:$C$5</c:f>
              <c:numCache>
                <c:formatCode>0%</c:formatCode>
                <c:ptCount val="4"/>
                <c:pt idx="0">
                  <c:v>7.8421446676324141E-2</c:v>
                </c:pt>
                <c:pt idx="1">
                  <c:v>9.5803494467093256E-2</c:v>
                </c:pt>
                <c:pt idx="2">
                  <c:v>0.81777224197769161</c:v>
                </c:pt>
                <c:pt idx="3">
                  <c:v>0.86398844478077885</c:v>
                </c:pt>
              </c:numCache>
            </c:numRef>
          </c:val>
          <c:extLst>
            <c:ext xmlns:c16="http://schemas.microsoft.com/office/drawing/2014/chart" uri="{C3380CC4-5D6E-409C-BE32-E72D297353CC}">
              <c16:uniqueId val="{00000000-DF17-4D35-9EC1-983410B0650A}"/>
            </c:ext>
          </c:extLst>
        </c:ser>
        <c:ser>
          <c:idx val="0"/>
          <c:order val="1"/>
          <c:tx>
            <c:strRef>
              <c:f>Sheet1!$B$1</c:f>
              <c:strCache>
                <c:ptCount val="1"/>
                <c:pt idx="0">
                  <c:v>Cool Beans</c:v>
                </c:pt>
              </c:strCache>
            </c:strRef>
          </c:tx>
          <c:spPr>
            <a:solidFill>
              <a:srgbClr val="F3CF45"/>
            </a:solidFill>
          </c:spPr>
          <c:invertIfNegative val="0"/>
          <c:dLbls>
            <c:spPr>
              <a:noFill/>
              <a:ln>
                <a:noFill/>
              </a:ln>
              <a:effectLst/>
            </c:spPr>
            <c:txPr>
              <a:bodyPr/>
              <a:lstStyle/>
              <a:p>
                <a:pPr>
                  <a:defRPr sz="1600" b="1">
                    <a:solidFill>
                      <a:sysClr val="windowText" lastClr="000000"/>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J’ai l’intention d’aller au collège/cégep l'an prochain </c:v>
                </c:pt>
                <c:pt idx="1">
                  <c:v>J’ai l’intention de demander un transfert dans une autre université l'an prochain </c:v>
                </c:pt>
                <c:pt idx="2">
                  <c:v>J’ai l’intention d’obtenir mon diplôme de cette université </c:v>
                </c:pt>
                <c:pt idx="3">
                  <c:v>J’ai l’intention de revenir à cette université l'an prochain </c:v>
                </c:pt>
              </c:strCache>
            </c:strRef>
          </c:cat>
          <c:val>
            <c:numRef>
              <c:f>Sheet1!$B$2:$B$5</c:f>
              <c:numCache>
                <c:formatCode>0%</c:formatCode>
                <c:ptCount val="4"/>
                <c:pt idx="0">
                  <c:v>0.10731707317073186</c:v>
                </c:pt>
                <c:pt idx="1">
                  <c:v>0.1317073170731709</c:v>
                </c:pt>
                <c:pt idx="2">
                  <c:v>0.86341463414634356</c:v>
                </c:pt>
                <c:pt idx="3">
                  <c:v>0.87317073170731963</c:v>
                </c:pt>
              </c:numCache>
            </c:numRef>
          </c:val>
          <c:extLst>
            <c:ext xmlns:c16="http://schemas.microsoft.com/office/drawing/2014/chart" uri="{C3380CC4-5D6E-409C-BE32-E72D297353CC}">
              <c16:uniqueId val="{00000001-DF17-4D35-9EC1-983410B0650A}"/>
            </c:ext>
          </c:extLst>
        </c:ser>
        <c:dLbls>
          <c:showLegendKey val="0"/>
          <c:showVal val="0"/>
          <c:showCatName val="0"/>
          <c:showSerName val="0"/>
          <c:showPercent val="0"/>
          <c:showBubbleSize val="0"/>
        </c:dLbls>
        <c:gapWidth val="20"/>
        <c:axId val="432709520"/>
        <c:axId val="432711872"/>
      </c:barChart>
      <c:catAx>
        <c:axId val="432709520"/>
        <c:scaling>
          <c:orientation val="minMax"/>
        </c:scaling>
        <c:delete val="0"/>
        <c:axPos val="l"/>
        <c:numFmt formatCode="General" sourceLinked="1"/>
        <c:majorTickMark val="out"/>
        <c:minorTickMark val="none"/>
        <c:tickLblPos val="nextTo"/>
        <c:txPr>
          <a:bodyPr/>
          <a:lstStyle/>
          <a:p>
            <a:pPr>
              <a:defRPr sz="1600"/>
            </a:pPr>
            <a:endParaRPr lang="en-US"/>
          </a:p>
        </c:txPr>
        <c:crossAx val="432711872"/>
        <c:crosses val="autoZero"/>
        <c:auto val="1"/>
        <c:lblAlgn val="ctr"/>
        <c:lblOffset val="100"/>
        <c:noMultiLvlLbl val="0"/>
      </c:catAx>
      <c:valAx>
        <c:axId val="432711872"/>
        <c:scaling>
          <c:orientation val="minMax"/>
          <c:max val="1"/>
          <c:min val="0"/>
        </c:scaling>
        <c:delete val="1"/>
        <c:axPos val="b"/>
        <c:numFmt formatCode="0%" sourceLinked="1"/>
        <c:majorTickMark val="out"/>
        <c:minorTickMark val="none"/>
        <c:tickLblPos val="nextTo"/>
        <c:crossAx val="432709520"/>
        <c:crosses val="autoZero"/>
        <c:crossBetween val="between"/>
        <c:majorUnit val="0.2"/>
      </c:valAx>
      <c:spPr>
        <a:noFill/>
      </c:spPr>
    </c:plotArea>
    <c:legend>
      <c:legendPos val="b"/>
      <c:overlay val="0"/>
      <c:txPr>
        <a:bodyPr/>
        <a:lstStyle/>
        <a:p>
          <a:pPr>
            <a:defRPr sz="1800"/>
          </a:pPr>
          <a:endParaRPr lang="en-US"/>
        </a:p>
      </c:txPr>
    </c:legend>
    <c:plotVisOnly val="1"/>
    <c:dispBlanksAs val="gap"/>
    <c:showDLblsOverMax val="0"/>
  </c:chart>
  <c:spPr>
    <a:noFill/>
    <a:ln>
      <a:noFill/>
    </a:ln>
  </c:sp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123004385964912"/>
          <c:y val="6.636500754147813E-2"/>
          <c:w val="0.68769956140350874"/>
          <c:h val="0.80690128680755868"/>
        </c:manualLayout>
      </c:layout>
      <c:barChart>
        <c:barDir val="bar"/>
        <c:grouping val="clustered"/>
        <c:varyColors val="0"/>
        <c:ser>
          <c:idx val="1"/>
          <c:order val="0"/>
          <c:tx>
            <c:strRef>
              <c:f>Sheet1!$C$1</c:f>
              <c:strCache>
                <c:ptCount val="1"/>
                <c:pt idx="0">
                  <c:v>Canada</c:v>
                </c:pt>
              </c:strCache>
            </c:strRef>
          </c:tx>
          <c:spPr>
            <a:solidFill>
              <a:srgbClr val="A71930"/>
            </a:solidFill>
          </c:spPr>
          <c:invertIfNegative val="0"/>
          <c:dLbls>
            <c:spPr>
              <a:noFill/>
              <a:ln>
                <a:noFill/>
              </a:ln>
              <a:effectLst/>
            </c:spPr>
            <c:txPr>
              <a:bodyPr/>
              <a:lstStyle/>
              <a:p>
                <a:pPr>
                  <a:defRPr sz="1600" b="1">
                    <a:solidFill>
                      <a:schemeClr val="tx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Encouragent les étudiants à participer aux discussions en classe</c:v>
                </c:pt>
                <c:pt idx="1">
                  <c:v>Sont raisonnablement disponibles en dehors des heures de classe</c:v>
                </c:pt>
                <c:pt idx="2">
                  <c:v>Semblent bien connaître leur domaine</c:v>
                </c:pt>
                <c:pt idx="3">
                  <c:v>Traitent les étudiants de la même manière sans considération de la race</c:v>
                </c:pt>
                <c:pt idx="4">
                  <c:v>Traitent les étudiants de la même manière sans considération du sexe</c:v>
                </c:pt>
              </c:strCache>
            </c:strRef>
          </c:cat>
          <c:val>
            <c:numRef>
              <c:f>Sheet1!$C$2:$C$6</c:f>
              <c:numCache>
                <c:formatCode>0%</c:formatCode>
                <c:ptCount val="5"/>
                <c:pt idx="0">
                  <c:v>0.81092794841405524</c:v>
                </c:pt>
                <c:pt idx="1">
                  <c:v>0.84165751653913523</c:v>
                </c:pt>
                <c:pt idx="2">
                  <c:v>0.95413493722211151</c:v>
                </c:pt>
                <c:pt idx="3">
                  <c:v>0.96971678138651907</c:v>
                </c:pt>
                <c:pt idx="4">
                  <c:v>0.96920476119596544</c:v>
                </c:pt>
              </c:numCache>
            </c:numRef>
          </c:val>
          <c:extLst>
            <c:ext xmlns:c16="http://schemas.microsoft.com/office/drawing/2014/chart" uri="{C3380CC4-5D6E-409C-BE32-E72D297353CC}">
              <c16:uniqueId val="{00000000-250D-4DEE-8400-781009F5E175}"/>
            </c:ext>
          </c:extLst>
        </c:ser>
        <c:ser>
          <c:idx val="0"/>
          <c:order val="1"/>
          <c:tx>
            <c:strRef>
              <c:f>Sheet1!$B$1</c:f>
              <c:strCache>
                <c:ptCount val="1"/>
                <c:pt idx="0">
                  <c:v>Cool Beans</c:v>
                </c:pt>
              </c:strCache>
            </c:strRef>
          </c:tx>
          <c:spPr>
            <a:solidFill>
              <a:srgbClr val="F3CF45"/>
            </a:solidFill>
          </c:spPr>
          <c:invertIfNegative val="0"/>
          <c:dLbls>
            <c:spPr>
              <a:noFill/>
              <a:ln>
                <a:noFill/>
              </a:ln>
              <a:effectLst/>
            </c:spPr>
            <c:txPr>
              <a:bodyPr/>
              <a:lstStyle/>
              <a:p>
                <a:pPr>
                  <a:defRPr sz="1600" b="1">
                    <a:solidFill>
                      <a:sysClr val="windowText" lastClr="000000"/>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Encouragent les étudiants à participer aux discussions en classe</c:v>
                </c:pt>
                <c:pt idx="1">
                  <c:v>Sont raisonnablement disponibles en dehors des heures de classe</c:v>
                </c:pt>
                <c:pt idx="2">
                  <c:v>Semblent bien connaître leur domaine</c:v>
                </c:pt>
                <c:pt idx="3">
                  <c:v>Traitent les étudiants de la même manière sans considération de la race</c:v>
                </c:pt>
                <c:pt idx="4">
                  <c:v>Traitent les étudiants de la même manière sans considération du sexe</c:v>
                </c:pt>
              </c:strCache>
            </c:strRef>
          </c:cat>
          <c:val>
            <c:numRef>
              <c:f>Sheet1!$B$2:$B$6</c:f>
              <c:numCache>
                <c:formatCode>0%</c:formatCode>
                <c:ptCount val="5"/>
                <c:pt idx="0">
                  <c:v>0.91219512195122199</c:v>
                </c:pt>
                <c:pt idx="1">
                  <c:v>0.95121951219512435</c:v>
                </c:pt>
                <c:pt idx="2">
                  <c:v>0.96341463414634254</c:v>
                </c:pt>
                <c:pt idx="3">
                  <c:v>0.98469387755102256</c:v>
                </c:pt>
                <c:pt idx="4">
                  <c:v>0.99255583126551206</c:v>
                </c:pt>
              </c:numCache>
            </c:numRef>
          </c:val>
          <c:extLst>
            <c:ext xmlns:c16="http://schemas.microsoft.com/office/drawing/2014/chart" uri="{C3380CC4-5D6E-409C-BE32-E72D297353CC}">
              <c16:uniqueId val="{00000001-250D-4DEE-8400-781009F5E175}"/>
            </c:ext>
          </c:extLst>
        </c:ser>
        <c:dLbls>
          <c:showLegendKey val="0"/>
          <c:showVal val="0"/>
          <c:showCatName val="0"/>
          <c:showSerName val="0"/>
          <c:showPercent val="0"/>
          <c:showBubbleSize val="0"/>
        </c:dLbls>
        <c:gapWidth val="20"/>
        <c:axId val="432703640"/>
        <c:axId val="432701680"/>
      </c:barChart>
      <c:catAx>
        <c:axId val="432703640"/>
        <c:scaling>
          <c:orientation val="minMax"/>
        </c:scaling>
        <c:delete val="0"/>
        <c:axPos val="l"/>
        <c:numFmt formatCode="General" sourceLinked="1"/>
        <c:majorTickMark val="out"/>
        <c:minorTickMark val="none"/>
        <c:tickLblPos val="nextTo"/>
        <c:txPr>
          <a:bodyPr/>
          <a:lstStyle/>
          <a:p>
            <a:pPr>
              <a:defRPr sz="1600"/>
            </a:pPr>
            <a:endParaRPr lang="en-US"/>
          </a:p>
        </c:txPr>
        <c:crossAx val="432701680"/>
        <c:crosses val="autoZero"/>
        <c:auto val="1"/>
        <c:lblAlgn val="ctr"/>
        <c:lblOffset val="100"/>
        <c:noMultiLvlLbl val="0"/>
      </c:catAx>
      <c:valAx>
        <c:axId val="432701680"/>
        <c:scaling>
          <c:orientation val="minMax"/>
          <c:max val="1.1000000000000001"/>
          <c:min val="0"/>
        </c:scaling>
        <c:delete val="1"/>
        <c:axPos val="b"/>
        <c:numFmt formatCode="0%" sourceLinked="1"/>
        <c:majorTickMark val="out"/>
        <c:minorTickMark val="none"/>
        <c:tickLblPos val="nextTo"/>
        <c:crossAx val="432703640"/>
        <c:crosses val="autoZero"/>
        <c:crossBetween val="between"/>
        <c:majorUnit val="0.2"/>
      </c:valAx>
      <c:spPr>
        <a:noFill/>
      </c:spPr>
    </c:plotArea>
    <c:legend>
      <c:legendPos val="b"/>
      <c:overlay val="0"/>
      <c:txPr>
        <a:bodyPr/>
        <a:lstStyle/>
        <a:p>
          <a:pPr>
            <a:defRPr sz="1800"/>
          </a:pPr>
          <a:endParaRPr lang="en-US"/>
        </a:p>
      </c:txPr>
    </c:legend>
    <c:plotVisOnly val="1"/>
    <c:dispBlanksAs val="gap"/>
    <c:showDLblsOverMax val="0"/>
  </c:chart>
  <c:spPr>
    <a:noFill/>
    <a:ln>
      <a:noFill/>
    </a:ln>
  </c:sp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1258497807017538"/>
          <c:y val="6.636500754147813E-2"/>
          <c:w val="0.68741502192982451"/>
          <c:h val="0.77301029678982436"/>
        </c:manualLayout>
      </c:layout>
      <c:barChart>
        <c:barDir val="bar"/>
        <c:grouping val="clustered"/>
        <c:varyColors val="0"/>
        <c:ser>
          <c:idx val="1"/>
          <c:order val="0"/>
          <c:tx>
            <c:strRef>
              <c:f>Sheet1!$C$1</c:f>
              <c:strCache>
                <c:ptCount val="1"/>
                <c:pt idx="0">
                  <c:v>Canada</c:v>
                </c:pt>
              </c:strCache>
            </c:strRef>
          </c:tx>
          <c:spPr>
            <a:solidFill>
              <a:srgbClr val="A71930"/>
            </a:solidFill>
          </c:spPr>
          <c:invertIfNegative val="0"/>
          <c:dLbls>
            <c:spPr>
              <a:noFill/>
              <a:ln>
                <a:noFill/>
              </a:ln>
              <a:effectLst/>
            </c:spPr>
            <c:txPr>
              <a:bodyPr/>
              <a:lstStyle/>
              <a:p>
                <a:pPr>
                  <a:defRPr sz="1600" b="1">
                    <a:solidFill>
                      <a:schemeClr val="tx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Se sont personnellement intéressés à mes progrès dans mes études</c:v>
                </c:pt>
                <c:pt idx="1">
                  <c:v>Sont rapides à me faire des commentaires sur mes travaux</c:v>
                </c:pt>
                <c:pt idx="2">
                  <c:v>Sont intellectuellement stimulants dans leur enseignement</c:v>
                </c:pt>
                <c:pt idx="3">
                  <c:v>Font des commentaires utiles sur mes travaux</c:v>
                </c:pt>
                <c:pt idx="4">
                  <c:v>Communiquent bien dans leur enseignement</c:v>
                </c:pt>
              </c:strCache>
            </c:strRef>
          </c:cat>
          <c:val>
            <c:numRef>
              <c:f>Sheet1!$C$2:$C$6</c:f>
              <c:numCache>
                <c:formatCode>0%</c:formatCode>
                <c:ptCount val="5"/>
                <c:pt idx="0">
                  <c:v>0.48581587819594002</c:v>
                </c:pt>
                <c:pt idx="1">
                  <c:v>0.6614988708895283</c:v>
                </c:pt>
                <c:pt idx="2">
                  <c:v>0.7546892179498812</c:v>
                </c:pt>
                <c:pt idx="3">
                  <c:v>0.71286347909145076</c:v>
                </c:pt>
                <c:pt idx="4">
                  <c:v>0.79247456869411281</c:v>
                </c:pt>
              </c:numCache>
            </c:numRef>
          </c:val>
          <c:extLst>
            <c:ext xmlns:c16="http://schemas.microsoft.com/office/drawing/2014/chart" uri="{C3380CC4-5D6E-409C-BE32-E72D297353CC}">
              <c16:uniqueId val="{00000000-DC97-44CE-9092-619C0DA774B0}"/>
            </c:ext>
          </c:extLst>
        </c:ser>
        <c:ser>
          <c:idx val="0"/>
          <c:order val="1"/>
          <c:tx>
            <c:strRef>
              <c:f>Sheet1!$B$1</c:f>
              <c:strCache>
                <c:ptCount val="1"/>
                <c:pt idx="0">
                  <c:v>Cool Beans</c:v>
                </c:pt>
              </c:strCache>
            </c:strRef>
          </c:tx>
          <c:spPr>
            <a:solidFill>
              <a:srgbClr val="F3CF45"/>
            </a:solidFill>
          </c:spPr>
          <c:invertIfNegative val="0"/>
          <c:dLbls>
            <c:spPr>
              <a:noFill/>
              <a:ln>
                <a:noFill/>
              </a:ln>
              <a:effectLst/>
            </c:spPr>
            <c:txPr>
              <a:bodyPr/>
              <a:lstStyle/>
              <a:p>
                <a:pPr>
                  <a:defRPr sz="1600" b="1">
                    <a:solidFill>
                      <a:sysClr val="windowText" lastClr="000000"/>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Se sont personnellement intéressés à mes progrès dans mes études</c:v>
                </c:pt>
                <c:pt idx="1">
                  <c:v>Sont rapides à me faire des commentaires sur mes travaux</c:v>
                </c:pt>
                <c:pt idx="2">
                  <c:v>Sont intellectuellement stimulants dans leur enseignement</c:v>
                </c:pt>
                <c:pt idx="3">
                  <c:v>Font des commentaires utiles sur mes travaux</c:v>
                </c:pt>
                <c:pt idx="4">
                  <c:v>Communiquent bien dans leur enseignement</c:v>
                </c:pt>
              </c:strCache>
            </c:strRef>
          </c:cat>
          <c:val>
            <c:numRef>
              <c:f>Sheet1!$B$2:$B$6</c:f>
              <c:numCache>
                <c:formatCode>0%</c:formatCode>
                <c:ptCount val="5"/>
                <c:pt idx="0">
                  <c:v>0.61219512195122039</c:v>
                </c:pt>
                <c:pt idx="1">
                  <c:v>0.76341463414634414</c:v>
                </c:pt>
                <c:pt idx="2">
                  <c:v>0.82195121951219829</c:v>
                </c:pt>
                <c:pt idx="3">
                  <c:v>0.85365853658536905</c:v>
                </c:pt>
                <c:pt idx="4">
                  <c:v>0.86097560975610044</c:v>
                </c:pt>
              </c:numCache>
            </c:numRef>
          </c:val>
          <c:extLst>
            <c:ext xmlns:c16="http://schemas.microsoft.com/office/drawing/2014/chart" uri="{C3380CC4-5D6E-409C-BE32-E72D297353CC}">
              <c16:uniqueId val="{00000001-DC97-44CE-9092-619C0DA774B0}"/>
            </c:ext>
          </c:extLst>
        </c:ser>
        <c:dLbls>
          <c:showLegendKey val="0"/>
          <c:showVal val="0"/>
          <c:showCatName val="0"/>
          <c:showSerName val="0"/>
          <c:showPercent val="0"/>
          <c:showBubbleSize val="0"/>
        </c:dLbls>
        <c:gapWidth val="20"/>
        <c:axId val="432700504"/>
        <c:axId val="432705992"/>
      </c:barChart>
      <c:catAx>
        <c:axId val="432700504"/>
        <c:scaling>
          <c:orientation val="minMax"/>
        </c:scaling>
        <c:delete val="0"/>
        <c:axPos val="l"/>
        <c:numFmt formatCode="General" sourceLinked="1"/>
        <c:majorTickMark val="out"/>
        <c:minorTickMark val="none"/>
        <c:tickLblPos val="nextTo"/>
        <c:txPr>
          <a:bodyPr/>
          <a:lstStyle/>
          <a:p>
            <a:pPr>
              <a:defRPr sz="1600"/>
            </a:pPr>
            <a:endParaRPr lang="en-US"/>
          </a:p>
        </c:txPr>
        <c:crossAx val="432705992"/>
        <c:crosses val="autoZero"/>
        <c:auto val="1"/>
        <c:lblAlgn val="ctr"/>
        <c:lblOffset val="100"/>
        <c:noMultiLvlLbl val="0"/>
      </c:catAx>
      <c:valAx>
        <c:axId val="432705992"/>
        <c:scaling>
          <c:orientation val="minMax"/>
          <c:max val="1"/>
          <c:min val="0"/>
        </c:scaling>
        <c:delete val="1"/>
        <c:axPos val="b"/>
        <c:numFmt formatCode="0%" sourceLinked="1"/>
        <c:majorTickMark val="out"/>
        <c:minorTickMark val="none"/>
        <c:tickLblPos val="nextTo"/>
        <c:crossAx val="432700504"/>
        <c:crosses val="autoZero"/>
        <c:crossBetween val="between"/>
        <c:majorUnit val="0.2"/>
      </c:valAx>
      <c:spPr>
        <a:noFill/>
      </c:spPr>
    </c:plotArea>
    <c:legend>
      <c:legendPos val="b"/>
      <c:overlay val="0"/>
      <c:txPr>
        <a:bodyPr/>
        <a:lstStyle/>
        <a:p>
          <a:pPr>
            <a:defRPr sz="1800"/>
          </a:pPr>
          <a:endParaRPr lang="en-US"/>
        </a:p>
      </c:txPr>
    </c:legend>
    <c:plotVisOnly val="1"/>
    <c:dispBlanksAs val="gap"/>
    <c:showDLblsOverMax val="0"/>
  </c:chart>
  <c:spPr>
    <a:noFill/>
    <a:ln>
      <a:noFill/>
    </a:ln>
  </c:sp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1449972587719299"/>
          <c:y val="6.636500754147813E-2"/>
          <c:w val="0.6855002741228069"/>
          <c:h val="0.78995581406032012"/>
        </c:manualLayout>
      </c:layout>
      <c:barChart>
        <c:barDir val="bar"/>
        <c:grouping val="clustered"/>
        <c:varyColors val="0"/>
        <c:ser>
          <c:idx val="1"/>
          <c:order val="0"/>
          <c:tx>
            <c:strRef>
              <c:f>Sheet1!$C$1</c:f>
              <c:strCache>
                <c:ptCount val="1"/>
                <c:pt idx="0">
                  <c:v>Canada</c:v>
                </c:pt>
              </c:strCache>
            </c:strRef>
          </c:tx>
          <c:spPr>
            <a:solidFill>
              <a:srgbClr val="A71930"/>
            </a:solidFill>
          </c:spPr>
          <c:invertIfNegative val="0"/>
          <c:dLbls>
            <c:spPr>
              <a:noFill/>
              <a:ln>
                <a:noFill/>
              </a:ln>
              <a:effectLst/>
            </c:spPr>
            <c:txPr>
              <a:bodyPr/>
              <a:lstStyle/>
              <a:p>
                <a:pPr>
                  <a:defRPr sz="1600" b="1">
                    <a:solidFill>
                      <a:schemeClr val="tx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Sont raisonnablement disponibles en dehors des heures de classe</c:v>
                </c:pt>
                <c:pt idx="1">
                  <c:v>Sont intellectuellement stimulants dans leur enseignement</c:v>
                </c:pt>
                <c:pt idx="2">
                  <c:v>Communiquent bien dans leur enseignement</c:v>
                </c:pt>
                <c:pt idx="3">
                  <c:v>Semblent bien connaître leur domaine</c:v>
                </c:pt>
                <c:pt idx="4">
                  <c:v>Sont bien organisés dans leur enseignement</c:v>
                </c:pt>
              </c:strCache>
            </c:strRef>
          </c:cat>
          <c:val>
            <c:numRef>
              <c:f>Sheet1!$C$2:$C$6</c:f>
              <c:numCache>
                <c:formatCode>0%</c:formatCode>
                <c:ptCount val="5"/>
                <c:pt idx="0">
                  <c:v>0.23368611233697781</c:v>
                </c:pt>
                <c:pt idx="1">
                  <c:v>0.26547237493175774</c:v>
                </c:pt>
                <c:pt idx="2">
                  <c:v>0.43282590831019419</c:v>
                </c:pt>
                <c:pt idx="3">
                  <c:v>0.33246776967138131</c:v>
                </c:pt>
                <c:pt idx="4">
                  <c:v>0.38766268420232514</c:v>
                </c:pt>
              </c:numCache>
            </c:numRef>
          </c:val>
          <c:extLst>
            <c:ext xmlns:c16="http://schemas.microsoft.com/office/drawing/2014/chart" uri="{C3380CC4-5D6E-409C-BE32-E72D297353CC}">
              <c16:uniqueId val="{00000000-F1FC-40FD-A7AA-19AF80FA6ED1}"/>
            </c:ext>
          </c:extLst>
        </c:ser>
        <c:ser>
          <c:idx val="0"/>
          <c:order val="1"/>
          <c:tx>
            <c:strRef>
              <c:f>Sheet1!$B$1</c:f>
              <c:strCache>
                <c:ptCount val="1"/>
                <c:pt idx="0">
                  <c:v>Cool Beans</c:v>
                </c:pt>
              </c:strCache>
            </c:strRef>
          </c:tx>
          <c:spPr>
            <a:solidFill>
              <a:srgbClr val="F3CF45"/>
            </a:solidFill>
          </c:spPr>
          <c:invertIfNegative val="0"/>
          <c:dLbls>
            <c:spPr>
              <a:noFill/>
              <a:ln>
                <a:noFill/>
              </a:ln>
              <a:effectLst/>
            </c:spPr>
            <c:txPr>
              <a:bodyPr/>
              <a:lstStyle/>
              <a:p>
                <a:pPr>
                  <a:defRPr sz="1600" b="1">
                    <a:solidFill>
                      <a:sysClr val="windowText" lastClr="000000"/>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Sont raisonnablement disponibles en dehors des heures de classe</c:v>
                </c:pt>
                <c:pt idx="1">
                  <c:v>Sont intellectuellement stimulants dans leur enseignement</c:v>
                </c:pt>
                <c:pt idx="2">
                  <c:v>Communiquent bien dans leur enseignement</c:v>
                </c:pt>
                <c:pt idx="3">
                  <c:v>Semblent bien connaître leur domaine</c:v>
                </c:pt>
                <c:pt idx="4">
                  <c:v>Sont bien organisés dans leur enseignement</c:v>
                </c:pt>
              </c:strCache>
            </c:strRef>
          </c:cat>
          <c:val>
            <c:numRef>
              <c:f>Sheet1!$B$2:$B$6</c:f>
              <c:numCache>
                <c:formatCode>0%</c:formatCode>
                <c:ptCount val="5"/>
                <c:pt idx="0">
                  <c:v>0.28048780487804881</c:v>
                </c:pt>
                <c:pt idx="1">
                  <c:v>0.29268292682926828</c:v>
                </c:pt>
                <c:pt idx="2">
                  <c:v>0.36341463414634106</c:v>
                </c:pt>
                <c:pt idx="3">
                  <c:v>0.44634146341463427</c:v>
                </c:pt>
                <c:pt idx="4">
                  <c:v>0.44878048780487817</c:v>
                </c:pt>
              </c:numCache>
            </c:numRef>
          </c:val>
          <c:extLst>
            <c:ext xmlns:c16="http://schemas.microsoft.com/office/drawing/2014/chart" uri="{C3380CC4-5D6E-409C-BE32-E72D297353CC}">
              <c16:uniqueId val="{00000001-F1FC-40FD-A7AA-19AF80FA6ED1}"/>
            </c:ext>
          </c:extLst>
        </c:ser>
        <c:dLbls>
          <c:showLegendKey val="0"/>
          <c:showVal val="0"/>
          <c:showCatName val="0"/>
          <c:showSerName val="0"/>
          <c:showPercent val="0"/>
          <c:showBubbleSize val="0"/>
        </c:dLbls>
        <c:gapWidth val="20"/>
        <c:axId val="432702464"/>
        <c:axId val="432702856"/>
      </c:barChart>
      <c:catAx>
        <c:axId val="432702464"/>
        <c:scaling>
          <c:orientation val="minMax"/>
        </c:scaling>
        <c:delete val="0"/>
        <c:axPos val="l"/>
        <c:numFmt formatCode="General" sourceLinked="1"/>
        <c:majorTickMark val="out"/>
        <c:minorTickMark val="none"/>
        <c:tickLblPos val="nextTo"/>
        <c:txPr>
          <a:bodyPr/>
          <a:lstStyle/>
          <a:p>
            <a:pPr>
              <a:defRPr sz="1600"/>
            </a:pPr>
            <a:endParaRPr lang="en-US"/>
          </a:p>
        </c:txPr>
        <c:crossAx val="432702856"/>
        <c:crosses val="autoZero"/>
        <c:auto val="1"/>
        <c:lblAlgn val="ctr"/>
        <c:lblOffset val="100"/>
        <c:noMultiLvlLbl val="0"/>
      </c:catAx>
      <c:valAx>
        <c:axId val="432702856"/>
        <c:scaling>
          <c:orientation val="minMax"/>
          <c:max val="1"/>
          <c:min val="0"/>
        </c:scaling>
        <c:delete val="1"/>
        <c:axPos val="b"/>
        <c:numFmt formatCode="0%" sourceLinked="1"/>
        <c:majorTickMark val="out"/>
        <c:minorTickMark val="none"/>
        <c:tickLblPos val="nextTo"/>
        <c:crossAx val="432702464"/>
        <c:crosses val="autoZero"/>
        <c:crossBetween val="between"/>
        <c:majorUnit val="0.2"/>
      </c:valAx>
      <c:spPr>
        <a:noFill/>
      </c:spPr>
    </c:plotArea>
    <c:legend>
      <c:legendPos val="b"/>
      <c:overlay val="0"/>
      <c:txPr>
        <a:bodyPr/>
        <a:lstStyle/>
        <a:p>
          <a:pPr>
            <a:defRPr sz="1800"/>
          </a:pPr>
          <a:endParaRPr lang="en-US"/>
        </a:p>
      </c:txPr>
    </c:legend>
    <c:plotVisOnly val="1"/>
    <c:dispBlanksAs val="gap"/>
    <c:showDLblsOverMax val="0"/>
  </c:chart>
  <c:spPr>
    <a:noFill/>
    <a:ln>
      <a:noFill/>
    </a:ln>
  </c:sp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1301087353801171"/>
          <c:y val="4.7347433530071481E-2"/>
          <c:w val="0.68132675438596491"/>
          <c:h val="0.79202765264484565"/>
        </c:manualLayout>
      </c:layout>
      <c:barChart>
        <c:barDir val="bar"/>
        <c:grouping val="clustered"/>
        <c:varyColors val="0"/>
        <c:ser>
          <c:idx val="1"/>
          <c:order val="0"/>
          <c:tx>
            <c:strRef>
              <c:f>Sheet1!$C$1</c:f>
              <c:strCache>
                <c:ptCount val="1"/>
                <c:pt idx="0">
                  <c:v>Canada</c:v>
                </c:pt>
              </c:strCache>
            </c:strRef>
          </c:tx>
          <c:spPr>
            <a:solidFill>
              <a:srgbClr val="A71930"/>
            </a:solidFill>
          </c:spPr>
          <c:invertIfNegative val="0"/>
          <c:dLbls>
            <c:spPr>
              <a:noFill/>
              <a:ln>
                <a:noFill/>
              </a:ln>
              <a:effectLst/>
            </c:spPr>
            <c:txPr>
              <a:bodyPr/>
              <a:lstStyle/>
              <a:p>
                <a:pPr>
                  <a:defRPr sz="1600" b="1">
                    <a:solidFill>
                      <a:sysClr val="windowText" lastClr="000000"/>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Pas du tout d'accord</c:v>
                </c:pt>
                <c:pt idx="1">
                  <c:v>Pas d'accord</c:v>
                </c:pt>
                <c:pt idx="2">
                  <c:v>D'accord</c:v>
                </c:pt>
                <c:pt idx="3">
                  <c:v>Tout à fait d'accord</c:v>
                </c:pt>
              </c:strCache>
            </c:strRef>
          </c:cat>
          <c:val>
            <c:numRef>
              <c:f>Sheet1!$C$2:$C$5</c:f>
              <c:numCache>
                <c:formatCode>0%</c:formatCode>
                <c:ptCount val="4"/>
                <c:pt idx="0">
                  <c:v>2.7225889717550258E-2</c:v>
                </c:pt>
                <c:pt idx="1">
                  <c:v>0.14465003145326311</c:v>
                </c:pt>
                <c:pt idx="2">
                  <c:v>0.69455296667637034</c:v>
                </c:pt>
                <c:pt idx="3">
                  <c:v>0.13357111215284806</c:v>
                </c:pt>
              </c:numCache>
            </c:numRef>
          </c:val>
          <c:extLst>
            <c:ext xmlns:c16="http://schemas.microsoft.com/office/drawing/2014/chart" uri="{C3380CC4-5D6E-409C-BE32-E72D297353CC}">
              <c16:uniqueId val="{00000000-0114-4A71-B027-E9B82CE7173A}"/>
            </c:ext>
          </c:extLst>
        </c:ser>
        <c:ser>
          <c:idx val="0"/>
          <c:order val="1"/>
          <c:tx>
            <c:strRef>
              <c:f>Sheet1!$B$1</c:f>
              <c:strCache>
                <c:ptCount val="1"/>
                <c:pt idx="0">
                  <c:v>Cool Beans</c:v>
                </c:pt>
              </c:strCache>
            </c:strRef>
          </c:tx>
          <c:spPr>
            <a:solidFill>
              <a:srgbClr val="F3CF45"/>
            </a:solidFill>
          </c:spPr>
          <c:invertIfNegative val="0"/>
          <c:dLbls>
            <c:spPr>
              <a:noFill/>
              <a:ln>
                <a:noFill/>
              </a:ln>
              <a:effectLst/>
            </c:spPr>
            <c:txPr>
              <a:bodyPr/>
              <a:lstStyle/>
              <a:p>
                <a:pPr>
                  <a:defRPr sz="1600" b="1">
                    <a:solidFill>
                      <a:sysClr val="windowText" lastClr="000000"/>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Pas du tout d'accord</c:v>
                </c:pt>
                <c:pt idx="1">
                  <c:v>Pas d'accord</c:v>
                </c:pt>
                <c:pt idx="2">
                  <c:v>D'accord</c:v>
                </c:pt>
                <c:pt idx="3">
                  <c:v>Tout à fait d'accord</c:v>
                </c:pt>
              </c:strCache>
            </c:strRef>
          </c:cat>
          <c:val>
            <c:numRef>
              <c:f>Sheet1!$B$2:$B$5</c:f>
              <c:numCache>
                <c:formatCode>0%</c:formatCode>
                <c:ptCount val="4"/>
                <c:pt idx="0">
                  <c:v>7.3170731707317199E-3</c:v>
                </c:pt>
                <c:pt idx="1">
                  <c:v>6.0975609756097643E-2</c:v>
                </c:pt>
                <c:pt idx="2">
                  <c:v>0.65609756097561256</c:v>
                </c:pt>
                <c:pt idx="3">
                  <c:v>0.27560975609756105</c:v>
                </c:pt>
              </c:numCache>
            </c:numRef>
          </c:val>
          <c:extLst>
            <c:ext xmlns:c16="http://schemas.microsoft.com/office/drawing/2014/chart" uri="{C3380CC4-5D6E-409C-BE32-E72D297353CC}">
              <c16:uniqueId val="{00000001-0114-4A71-B027-E9B82CE7173A}"/>
            </c:ext>
          </c:extLst>
        </c:ser>
        <c:dLbls>
          <c:showLegendKey val="0"/>
          <c:showVal val="0"/>
          <c:showCatName val="0"/>
          <c:showSerName val="0"/>
          <c:showPercent val="0"/>
          <c:showBubbleSize val="0"/>
        </c:dLbls>
        <c:gapWidth val="20"/>
        <c:axId val="432712264"/>
        <c:axId val="432704424"/>
      </c:barChart>
      <c:catAx>
        <c:axId val="432712264"/>
        <c:scaling>
          <c:orientation val="minMax"/>
        </c:scaling>
        <c:delete val="0"/>
        <c:axPos val="l"/>
        <c:numFmt formatCode="General" sourceLinked="1"/>
        <c:majorTickMark val="out"/>
        <c:minorTickMark val="none"/>
        <c:tickLblPos val="nextTo"/>
        <c:txPr>
          <a:bodyPr/>
          <a:lstStyle/>
          <a:p>
            <a:pPr>
              <a:defRPr sz="1800"/>
            </a:pPr>
            <a:endParaRPr lang="en-US"/>
          </a:p>
        </c:txPr>
        <c:crossAx val="432704424"/>
        <c:crosses val="autoZero"/>
        <c:auto val="1"/>
        <c:lblAlgn val="ctr"/>
        <c:lblOffset val="100"/>
        <c:noMultiLvlLbl val="0"/>
      </c:catAx>
      <c:valAx>
        <c:axId val="432704424"/>
        <c:scaling>
          <c:orientation val="minMax"/>
          <c:max val="0.9"/>
          <c:min val="0"/>
        </c:scaling>
        <c:delete val="1"/>
        <c:axPos val="b"/>
        <c:numFmt formatCode="0%" sourceLinked="1"/>
        <c:majorTickMark val="out"/>
        <c:minorTickMark val="none"/>
        <c:tickLblPos val="nextTo"/>
        <c:crossAx val="432712264"/>
        <c:crosses val="autoZero"/>
        <c:crossBetween val="between"/>
        <c:majorUnit val="0.2"/>
      </c:valAx>
      <c:spPr>
        <a:noFill/>
      </c:spPr>
    </c:plotArea>
    <c:legend>
      <c:legendPos val="b"/>
      <c:overlay val="0"/>
      <c:txPr>
        <a:bodyPr/>
        <a:lstStyle/>
        <a:p>
          <a:pPr>
            <a:defRPr sz="1800"/>
          </a:pPr>
          <a:endParaRPr lang="en-US"/>
        </a:p>
      </c:txPr>
    </c:legend>
    <c:plotVisOnly val="1"/>
    <c:dispBlanksAs val="gap"/>
    <c:showDLblsOverMax val="0"/>
  </c:chart>
  <c:spPr>
    <a:ln>
      <a:noFill/>
    </a:ln>
  </c:sp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1374543128654969"/>
          <c:y val="6.636500754147813E-2"/>
          <c:w val="0.67654842836257312"/>
          <c:h val="0.77301029678982436"/>
        </c:manualLayout>
      </c:layout>
      <c:barChart>
        <c:barDir val="bar"/>
        <c:grouping val="clustered"/>
        <c:varyColors val="0"/>
        <c:ser>
          <c:idx val="1"/>
          <c:order val="0"/>
          <c:tx>
            <c:strRef>
              <c:f>Sheet1!$C$1</c:f>
              <c:strCache>
                <c:ptCount val="1"/>
                <c:pt idx="0">
                  <c:v>Canada</c:v>
                </c:pt>
              </c:strCache>
            </c:strRef>
          </c:tx>
          <c:spPr>
            <a:solidFill>
              <a:srgbClr val="A71930"/>
            </a:solidFill>
          </c:spPr>
          <c:invertIfNegative val="0"/>
          <c:dLbls>
            <c:spPr>
              <a:noFill/>
              <a:ln>
                <a:noFill/>
              </a:ln>
              <a:effectLst/>
            </c:spPr>
            <c:txPr>
              <a:bodyPr/>
              <a:lstStyle/>
              <a:p>
                <a:pPr>
                  <a:defRPr sz="1600" b="1">
                    <a:solidFill>
                      <a:schemeClr val="tx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J’ai reçu de l’information pertinente au sujet de mon programme avant de m’y inscrire </c:v>
                </c:pt>
                <c:pt idx="1">
                  <c:v>Je suis inscrit dans un programme approprié à mes besoins </c:v>
                </c:pt>
                <c:pt idx="2">
                  <c:v>Le nombre de cours que je dois prendre par trimestre est gérable </c:v>
                </c:pt>
                <c:pt idx="3">
                  <c:v>La plupart de mes cours sont intéressants </c:v>
                </c:pt>
              </c:strCache>
            </c:strRef>
          </c:cat>
          <c:val>
            <c:numRef>
              <c:f>Sheet1!$C$2:$C$5</c:f>
              <c:numCache>
                <c:formatCode>0%</c:formatCode>
                <c:ptCount val="4"/>
                <c:pt idx="0">
                  <c:v>0.74739319916507974</c:v>
                </c:pt>
                <c:pt idx="1">
                  <c:v>0.75398936911924996</c:v>
                </c:pt>
                <c:pt idx="2">
                  <c:v>0.7721213350095627</c:v>
                </c:pt>
                <c:pt idx="3">
                  <c:v>0.82366550246945769</c:v>
                </c:pt>
              </c:numCache>
            </c:numRef>
          </c:val>
          <c:extLst>
            <c:ext xmlns:c16="http://schemas.microsoft.com/office/drawing/2014/chart" uri="{C3380CC4-5D6E-409C-BE32-E72D297353CC}">
              <c16:uniqueId val="{00000000-9253-4FCB-A70D-9C8CD20AE294}"/>
            </c:ext>
          </c:extLst>
        </c:ser>
        <c:ser>
          <c:idx val="0"/>
          <c:order val="1"/>
          <c:tx>
            <c:strRef>
              <c:f>Sheet1!$B$1</c:f>
              <c:strCache>
                <c:ptCount val="1"/>
                <c:pt idx="0">
                  <c:v>Cool Beans</c:v>
                </c:pt>
              </c:strCache>
            </c:strRef>
          </c:tx>
          <c:spPr>
            <a:solidFill>
              <a:srgbClr val="F3CF45"/>
            </a:solidFill>
          </c:spPr>
          <c:invertIfNegative val="0"/>
          <c:dLbls>
            <c:spPr>
              <a:noFill/>
              <a:ln>
                <a:noFill/>
              </a:ln>
              <a:effectLst/>
            </c:spPr>
            <c:txPr>
              <a:bodyPr/>
              <a:lstStyle/>
              <a:p>
                <a:pPr>
                  <a:defRPr sz="1600" b="1">
                    <a:solidFill>
                      <a:sysClr val="windowText" lastClr="000000"/>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J’ai reçu de l’information pertinente au sujet de mon programme avant de m’y inscrire </c:v>
                </c:pt>
                <c:pt idx="1">
                  <c:v>Je suis inscrit dans un programme approprié à mes besoins </c:v>
                </c:pt>
                <c:pt idx="2">
                  <c:v>Le nombre de cours que je dois prendre par trimestre est gérable </c:v>
                </c:pt>
                <c:pt idx="3">
                  <c:v>La plupart de mes cours sont intéressants </c:v>
                </c:pt>
              </c:strCache>
            </c:strRef>
          </c:cat>
          <c:val>
            <c:numRef>
              <c:f>Sheet1!$B$2:$B$5</c:f>
              <c:numCache>
                <c:formatCode>0%</c:formatCode>
                <c:ptCount val="4"/>
                <c:pt idx="0">
                  <c:v>0.80243902439024439</c:v>
                </c:pt>
                <c:pt idx="1">
                  <c:v>0.92682926829268375</c:v>
                </c:pt>
                <c:pt idx="2">
                  <c:v>0.87804878048780655</c:v>
                </c:pt>
                <c:pt idx="3">
                  <c:v>0.8731707317073184</c:v>
                </c:pt>
              </c:numCache>
            </c:numRef>
          </c:val>
          <c:extLst>
            <c:ext xmlns:c16="http://schemas.microsoft.com/office/drawing/2014/chart" uri="{C3380CC4-5D6E-409C-BE32-E72D297353CC}">
              <c16:uniqueId val="{00000001-9253-4FCB-A70D-9C8CD20AE294}"/>
            </c:ext>
          </c:extLst>
        </c:ser>
        <c:dLbls>
          <c:showLegendKey val="0"/>
          <c:showVal val="0"/>
          <c:showCatName val="0"/>
          <c:showSerName val="0"/>
          <c:showPercent val="0"/>
          <c:showBubbleSize val="0"/>
        </c:dLbls>
        <c:gapWidth val="20"/>
        <c:axId val="432706776"/>
        <c:axId val="432707560"/>
      </c:barChart>
      <c:catAx>
        <c:axId val="432706776"/>
        <c:scaling>
          <c:orientation val="minMax"/>
        </c:scaling>
        <c:delete val="0"/>
        <c:axPos val="l"/>
        <c:numFmt formatCode="General" sourceLinked="1"/>
        <c:majorTickMark val="out"/>
        <c:minorTickMark val="none"/>
        <c:tickLblPos val="nextTo"/>
        <c:txPr>
          <a:bodyPr/>
          <a:lstStyle/>
          <a:p>
            <a:pPr>
              <a:defRPr sz="1600"/>
            </a:pPr>
            <a:endParaRPr lang="en-US"/>
          </a:p>
        </c:txPr>
        <c:crossAx val="432707560"/>
        <c:crosses val="autoZero"/>
        <c:auto val="1"/>
        <c:lblAlgn val="ctr"/>
        <c:lblOffset val="100"/>
        <c:noMultiLvlLbl val="0"/>
      </c:catAx>
      <c:valAx>
        <c:axId val="432707560"/>
        <c:scaling>
          <c:orientation val="minMax"/>
          <c:max val="1"/>
          <c:min val="0"/>
        </c:scaling>
        <c:delete val="1"/>
        <c:axPos val="b"/>
        <c:numFmt formatCode="0%" sourceLinked="1"/>
        <c:majorTickMark val="out"/>
        <c:minorTickMark val="none"/>
        <c:tickLblPos val="nextTo"/>
        <c:crossAx val="432706776"/>
        <c:crosses val="autoZero"/>
        <c:crossBetween val="between"/>
        <c:majorUnit val="0.2"/>
      </c:valAx>
      <c:spPr>
        <a:noFill/>
      </c:spPr>
    </c:plotArea>
    <c:legend>
      <c:legendPos val="b"/>
      <c:overlay val="0"/>
      <c:txPr>
        <a:bodyPr/>
        <a:lstStyle/>
        <a:p>
          <a:pPr>
            <a:defRPr sz="1800"/>
          </a:pPr>
          <a:endParaRPr lang="en-US"/>
        </a:p>
      </c:txPr>
    </c:legend>
    <c:plotVisOnly val="1"/>
    <c:dispBlanksAs val="gap"/>
    <c:showDLblsOverMax val="0"/>
  </c:chart>
  <c:spPr>
    <a:noFill/>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1208662280701749"/>
          <c:y val="3.865688056653864E-2"/>
          <c:w val="0.6879133771929824"/>
          <c:h val="0.83585344025462271"/>
        </c:manualLayout>
      </c:layout>
      <c:barChart>
        <c:barDir val="bar"/>
        <c:grouping val="clustered"/>
        <c:varyColors val="0"/>
        <c:ser>
          <c:idx val="1"/>
          <c:order val="0"/>
          <c:tx>
            <c:strRef>
              <c:f>Sheet1!$B$1</c:f>
              <c:strCache>
                <c:ptCount val="1"/>
                <c:pt idx="0">
                  <c:v>Canada</c:v>
                </c:pt>
              </c:strCache>
            </c:strRef>
          </c:tx>
          <c:spPr>
            <a:solidFill>
              <a:srgbClr val="A71930"/>
            </a:solidFill>
          </c:spPr>
          <c:invertIfNegative val="0"/>
          <c:dLbls>
            <c:spPr>
              <a:noFill/>
              <a:ln>
                <a:noFill/>
              </a:ln>
              <a:effectLst/>
            </c:spPr>
            <c:txPr>
              <a:bodyPr/>
              <a:lstStyle/>
              <a:p>
                <a:pPr>
                  <a:defRPr sz="1600" b="1">
                    <a:solidFill>
                      <a:schemeClr val="tx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Transfert depuis un autre établissement </c:v>
                </c:pt>
                <c:pt idx="1">
                  <c:v>A- ou grade universitaire supérieur</c:v>
                </c:pt>
                <c:pt idx="2">
                  <c:v>A reçu une bourse ou un prix d’excellence de cette université </c:v>
                </c:pt>
                <c:pt idx="3">
                  <c:v>Début des études postsecondaires en 2021-2022</c:v>
                </c:pt>
                <c:pt idx="4">
                  <c:v>Participation à temps plein</c:v>
                </c:pt>
              </c:strCache>
            </c:strRef>
          </c:cat>
          <c:val>
            <c:numRef>
              <c:f>Sheet1!$B$2:$B$6</c:f>
              <c:numCache>
                <c:formatCode>0%</c:formatCode>
                <c:ptCount val="5"/>
                <c:pt idx="0">
                  <c:v>5.5047097038618417E-2</c:v>
                </c:pt>
                <c:pt idx="1">
                  <c:v>0.3679984429797033</c:v>
                </c:pt>
                <c:pt idx="2">
                  <c:v>0.60948573535240047</c:v>
                </c:pt>
                <c:pt idx="3">
                  <c:v>0.87406574011711125</c:v>
                </c:pt>
                <c:pt idx="4">
                  <c:v>0.89174213476182063</c:v>
                </c:pt>
              </c:numCache>
            </c:numRef>
          </c:val>
          <c:extLst>
            <c:ext xmlns:c16="http://schemas.microsoft.com/office/drawing/2014/chart" uri="{C3380CC4-5D6E-409C-BE32-E72D297353CC}">
              <c16:uniqueId val="{00000000-E8BF-481C-AFBA-54783B22257F}"/>
            </c:ext>
          </c:extLst>
        </c:ser>
        <c:ser>
          <c:idx val="0"/>
          <c:order val="1"/>
          <c:tx>
            <c:strRef>
              <c:f>Sheet1!$C$1</c:f>
              <c:strCache>
                <c:ptCount val="1"/>
                <c:pt idx="0">
                  <c:v>Cool Beans</c:v>
                </c:pt>
              </c:strCache>
            </c:strRef>
          </c:tx>
          <c:spPr>
            <a:solidFill>
              <a:srgbClr val="F3CF45"/>
            </a:solidFill>
          </c:spPr>
          <c:invertIfNegative val="0"/>
          <c:dLbls>
            <c:spPr>
              <a:noFill/>
              <a:ln>
                <a:noFill/>
              </a:ln>
              <a:effectLst/>
            </c:spPr>
            <c:txPr>
              <a:bodyPr/>
              <a:lstStyle/>
              <a:p>
                <a:pPr>
                  <a:defRPr sz="1600" b="1">
                    <a:solidFill>
                      <a:sysClr val="windowText" lastClr="000000"/>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Transfert depuis un autre établissement </c:v>
                </c:pt>
                <c:pt idx="1">
                  <c:v>A- ou grade universitaire supérieur</c:v>
                </c:pt>
                <c:pt idx="2">
                  <c:v>A reçu une bourse ou un prix d’excellence de cette université </c:v>
                </c:pt>
                <c:pt idx="3">
                  <c:v>Début des études postsecondaires en 2021-2022</c:v>
                </c:pt>
                <c:pt idx="4">
                  <c:v>Participation à temps plein</c:v>
                </c:pt>
              </c:strCache>
            </c:strRef>
          </c:cat>
          <c:val>
            <c:numRef>
              <c:f>Sheet1!$C$2:$C$6</c:f>
              <c:numCache>
                <c:formatCode>0%</c:formatCode>
                <c:ptCount val="5"/>
                <c:pt idx="0">
                  <c:v>4.8780487804878101E-3</c:v>
                </c:pt>
                <c:pt idx="1">
                  <c:v>0.40731707317073129</c:v>
                </c:pt>
                <c:pt idx="2">
                  <c:v>0.70243902439024741</c:v>
                </c:pt>
                <c:pt idx="3">
                  <c:v>0.8567901234567934</c:v>
                </c:pt>
                <c:pt idx="4">
                  <c:v>0.99512195121951252</c:v>
                </c:pt>
              </c:numCache>
            </c:numRef>
          </c:val>
          <c:extLst>
            <c:ext xmlns:c16="http://schemas.microsoft.com/office/drawing/2014/chart" uri="{C3380CC4-5D6E-409C-BE32-E72D297353CC}">
              <c16:uniqueId val="{00000001-E8BF-481C-AFBA-54783B22257F}"/>
            </c:ext>
          </c:extLst>
        </c:ser>
        <c:dLbls>
          <c:showLegendKey val="0"/>
          <c:showVal val="0"/>
          <c:showCatName val="0"/>
          <c:showSerName val="0"/>
          <c:showPercent val="0"/>
          <c:showBubbleSize val="0"/>
        </c:dLbls>
        <c:gapWidth val="20"/>
        <c:axId val="903813416"/>
        <c:axId val="903812632"/>
      </c:barChart>
      <c:catAx>
        <c:axId val="903813416"/>
        <c:scaling>
          <c:orientation val="minMax"/>
        </c:scaling>
        <c:delete val="0"/>
        <c:axPos val="l"/>
        <c:numFmt formatCode="General" sourceLinked="1"/>
        <c:majorTickMark val="out"/>
        <c:minorTickMark val="none"/>
        <c:tickLblPos val="nextTo"/>
        <c:txPr>
          <a:bodyPr/>
          <a:lstStyle/>
          <a:p>
            <a:pPr>
              <a:defRPr sz="1600"/>
            </a:pPr>
            <a:endParaRPr lang="en-US"/>
          </a:p>
        </c:txPr>
        <c:crossAx val="903812632"/>
        <c:crosses val="autoZero"/>
        <c:auto val="1"/>
        <c:lblAlgn val="ctr"/>
        <c:lblOffset val="100"/>
        <c:noMultiLvlLbl val="0"/>
      </c:catAx>
      <c:valAx>
        <c:axId val="903812632"/>
        <c:scaling>
          <c:orientation val="minMax"/>
          <c:max val="1.1000000000000001"/>
          <c:min val="0"/>
        </c:scaling>
        <c:delete val="1"/>
        <c:axPos val="b"/>
        <c:numFmt formatCode="0%" sourceLinked="1"/>
        <c:majorTickMark val="out"/>
        <c:minorTickMark val="none"/>
        <c:tickLblPos val="nextTo"/>
        <c:crossAx val="903813416"/>
        <c:crosses val="autoZero"/>
        <c:crossBetween val="between"/>
        <c:majorUnit val="0.2"/>
      </c:valAx>
      <c:spPr>
        <a:noFill/>
      </c:spPr>
    </c:plotArea>
    <c:legend>
      <c:legendPos val="b"/>
      <c:overlay val="0"/>
      <c:txPr>
        <a:bodyPr/>
        <a:lstStyle/>
        <a:p>
          <a:pPr>
            <a:defRPr sz="1800"/>
          </a:pPr>
          <a:endParaRPr lang="en-US"/>
        </a:p>
      </c:txPr>
    </c:legend>
    <c:plotVisOnly val="1"/>
    <c:dispBlanksAs val="gap"/>
    <c:showDLblsOverMax val="0"/>
  </c:chart>
  <c:spPr>
    <a:noFill/>
    <a:ln>
      <a:noFill/>
    </a:ln>
  </c:sp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1216401681286549"/>
          <c:y val="4.0425449346405226E-2"/>
          <c:w val="0.67816036184210537"/>
          <c:h val="0.79894975490196063"/>
        </c:manualLayout>
      </c:layout>
      <c:barChart>
        <c:barDir val="bar"/>
        <c:grouping val="clustered"/>
        <c:varyColors val="0"/>
        <c:ser>
          <c:idx val="1"/>
          <c:order val="0"/>
          <c:tx>
            <c:strRef>
              <c:f>Sheet1!$C$1</c:f>
              <c:strCache>
                <c:ptCount val="1"/>
                <c:pt idx="0">
                  <c:v>Canada</c:v>
                </c:pt>
              </c:strCache>
            </c:strRef>
          </c:tx>
          <c:spPr>
            <a:solidFill>
              <a:srgbClr val="A71930"/>
            </a:solidFill>
          </c:spPr>
          <c:invertIfNegative val="0"/>
          <c:dLbls>
            <c:spPr>
              <a:noFill/>
              <a:ln>
                <a:noFill/>
              </a:ln>
              <a:effectLst/>
            </c:spPr>
            <c:txPr>
              <a:bodyPr/>
              <a:lstStyle/>
              <a:p>
                <a:pPr>
                  <a:defRPr sz="1600" b="1">
                    <a:solidFill>
                      <a:sysClr val="windowText" lastClr="000000"/>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Très insatisfait</c:v>
                </c:pt>
                <c:pt idx="1">
                  <c:v>Insatisfait</c:v>
                </c:pt>
                <c:pt idx="2">
                  <c:v>Satisfait</c:v>
                </c:pt>
                <c:pt idx="3">
                  <c:v>Très satisfait</c:v>
                </c:pt>
              </c:strCache>
            </c:strRef>
          </c:cat>
          <c:val>
            <c:numRef>
              <c:f>Sheet1!$C$2:$C$5</c:f>
              <c:numCache>
                <c:formatCode>0%</c:formatCode>
                <c:ptCount val="4"/>
                <c:pt idx="0">
                  <c:v>8.293462618322027E-2</c:v>
                </c:pt>
                <c:pt idx="1">
                  <c:v>0.25993599900487535</c:v>
                </c:pt>
                <c:pt idx="2">
                  <c:v>0.59426248125901082</c:v>
                </c:pt>
                <c:pt idx="3">
                  <c:v>6.2866893552966652E-2</c:v>
                </c:pt>
              </c:numCache>
            </c:numRef>
          </c:val>
          <c:extLst>
            <c:ext xmlns:c16="http://schemas.microsoft.com/office/drawing/2014/chart" uri="{C3380CC4-5D6E-409C-BE32-E72D297353CC}">
              <c16:uniqueId val="{00000000-1644-4CFE-917C-81E0675BFD50}"/>
            </c:ext>
          </c:extLst>
        </c:ser>
        <c:ser>
          <c:idx val="0"/>
          <c:order val="1"/>
          <c:tx>
            <c:strRef>
              <c:f>Sheet1!$B$1</c:f>
              <c:strCache>
                <c:ptCount val="1"/>
                <c:pt idx="0">
                  <c:v>Cool Beans</c:v>
                </c:pt>
              </c:strCache>
            </c:strRef>
          </c:tx>
          <c:spPr>
            <a:solidFill>
              <a:srgbClr val="F3CF45"/>
            </a:solidFill>
          </c:spPr>
          <c:invertIfNegative val="0"/>
          <c:dLbls>
            <c:spPr>
              <a:noFill/>
              <a:ln>
                <a:noFill/>
              </a:ln>
              <a:effectLst/>
            </c:spPr>
            <c:txPr>
              <a:bodyPr/>
              <a:lstStyle/>
              <a:p>
                <a:pPr>
                  <a:defRPr sz="1600" b="1">
                    <a:solidFill>
                      <a:sysClr val="windowText" lastClr="000000"/>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Très insatisfait</c:v>
                </c:pt>
                <c:pt idx="1">
                  <c:v>Insatisfait</c:v>
                </c:pt>
                <c:pt idx="2">
                  <c:v>Satisfait</c:v>
                </c:pt>
                <c:pt idx="3">
                  <c:v>Très satisfait</c:v>
                </c:pt>
              </c:strCache>
            </c:strRef>
          </c:cat>
          <c:val>
            <c:numRef>
              <c:f>Sheet1!$B$2:$B$5</c:f>
              <c:numCache>
                <c:formatCode>0%</c:formatCode>
                <c:ptCount val="4"/>
                <c:pt idx="0">
                  <c:v>1.9512195121951251E-2</c:v>
                </c:pt>
                <c:pt idx="1">
                  <c:v>8.0487804878048852E-2</c:v>
                </c:pt>
                <c:pt idx="2">
                  <c:v>0.7390243902439062</c:v>
                </c:pt>
                <c:pt idx="3">
                  <c:v>0.16097560975609787</c:v>
                </c:pt>
              </c:numCache>
            </c:numRef>
          </c:val>
          <c:extLst>
            <c:ext xmlns:c16="http://schemas.microsoft.com/office/drawing/2014/chart" uri="{C3380CC4-5D6E-409C-BE32-E72D297353CC}">
              <c16:uniqueId val="{00000001-1644-4CFE-917C-81E0675BFD50}"/>
            </c:ext>
          </c:extLst>
        </c:ser>
        <c:dLbls>
          <c:showLegendKey val="0"/>
          <c:showVal val="0"/>
          <c:showCatName val="0"/>
          <c:showSerName val="0"/>
          <c:showPercent val="0"/>
          <c:showBubbleSize val="0"/>
        </c:dLbls>
        <c:gapWidth val="20"/>
        <c:axId val="432700112"/>
        <c:axId val="432715008"/>
      </c:barChart>
      <c:catAx>
        <c:axId val="432700112"/>
        <c:scaling>
          <c:orientation val="minMax"/>
        </c:scaling>
        <c:delete val="0"/>
        <c:axPos val="l"/>
        <c:numFmt formatCode="General" sourceLinked="1"/>
        <c:majorTickMark val="out"/>
        <c:minorTickMark val="none"/>
        <c:tickLblPos val="nextTo"/>
        <c:txPr>
          <a:bodyPr/>
          <a:lstStyle/>
          <a:p>
            <a:pPr>
              <a:defRPr sz="1800"/>
            </a:pPr>
            <a:endParaRPr lang="en-US"/>
          </a:p>
        </c:txPr>
        <c:crossAx val="432715008"/>
        <c:crosses val="autoZero"/>
        <c:auto val="1"/>
        <c:lblAlgn val="ctr"/>
        <c:lblOffset val="100"/>
        <c:noMultiLvlLbl val="0"/>
      </c:catAx>
      <c:valAx>
        <c:axId val="432715008"/>
        <c:scaling>
          <c:orientation val="minMax"/>
          <c:max val="0.9"/>
          <c:min val="0"/>
        </c:scaling>
        <c:delete val="1"/>
        <c:axPos val="b"/>
        <c:numFmt formatCode="0%" sourceLinked="1"/>
        <c:majorTickMark val="out"/>
        <c:minorTickMark val="none"/>
        <c:tickLblPos val="nextTo"/>
        <c:crossAx val="432700112"/>
        <c:crosses val="autoZero"/>
        <c:crossBetween val="between"/>
        <c:majorUnit val="0.2"/>
      </c:valAx>
      <c:spPr>
        <a:noFill/>
      </c:spPr>
    </c:plotArea>
    <c:legend>
      <c:legendPos val="b"/>
      <c:overlay val="0"/>
      <c:txPr>
        <a:bodyPr/>
        <a:lstStyle/>
        <a:p>
          <a:pPr>
            <a:defRPr sz="1800"/>
          </a:pPr>
          <a:endParaRPr lang="en-US"/>
        </a:p>
      </c:txPr>
    </c:legend>
    <c:plotVisOnly val="1"/>
    <c:dispBlanksAs val="gap"/>
    <c:showDLblsOverMax val="0"/>
  </c:chart>
  <c:spPr>
    <a:ln>
      <a:noFill/>
    </a:ln>
  </c:sp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0957664751365538"/>
          <c:y val="1.9673815359477119E-2"/>
          <c:w val="0.68071721633465443"/>
          <c:h val="0.81970138888888877"/>
        </c:manualLayout>
      </c:layout>
      <c:barChart>
        <c:barDir val="bar"/>
        <c:grouping val="clustered"/>
        <c:varyColors val="0"/>
        <c:ser>
          <c:idx val="1"/>
          <c:order val="0"/>
          <c:tx>
            <c:strRef>
              <c:f>Sheet1!$C$1</c:f>
              <c:strCache>
                <c:ptCount val="1"/>
                <c:pt idx="0">
                  <c:v>Canada</c:v>
                </c:pt>
              </c:strCache>
            </c:strRef>
          </c:tx>
          <c:spPr>
            <a:solidFill>
              <a:srgbClr val="A71930"/>
            </a:solidFill>
          </c:spPr>
          <c:invertIfNegative val="0"/>
          <c:dLbls>
            <c:spPr>
              <a:noFill/>
              <a:ln>
                <a:noFill/>
              </a:ln>
              <a:effectLst/>
            </c:spPr>
            <c:txPr>
              <a:bodyPr/>
              <a:lstStyle/>
              <a:p>
                <a:pPr>
                  <a:defRPr sz="1600" b="1">
                    <a:solidFill>
                      <a:sysClr val="windowText" lastClr="000000"/>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Détracteur (note de 0 à 6)</c:v>
                </c:pt>
                <c:pt idx="1">
                  <c:v>Passif (note de 7 ou 8)</c:v>
                </c:pt>
                <c:pt idx="2">
                  <c:v>Promoteur (note de 9 ou 10)</c:v>
                </c:pt>
              </c:strCache>
            </c:strRef>
          </c:cat>
          <c:val>
            <c:numRef>
              <c:f>Sheet1!$C$2:$C$4</c:f>
              <c:numCache>
                <c:formatCode>0%</c:formatCode>
                <c:ptCount val="3"/>
                <c:pt idx="0">
                  <c:v>0.25041992704599336</c:v>
                </c:pt>
                <c:pt idx="1">
                  <c:v>0.49188218016593593</c:v>
                </c:pt>
                <c:pt idx="2">
                  <c:v>0.25769789278816158</c:v>
                </c:pt>
              </c:numCache>
            </c:numRef>
          </c:val>
          <c:extLst>
            <c:ext xmlns:c16="http://schemas.microsoft.com/office/drawing/2014/chart" uri="{C3380CC4-5D6E-409C-BE32-E72D297353CC}">
              <c16:uniqueId val="{00000000-BA32-4243-8F45-D2B6E7A3474D}"/>
            </c:ext>
          </c:extLst>
        </c:ser>
        <c:ser>
          <c:idx val="0"/>
          <c:order val="1"/>
          <c:tx>
            <c:strRef>
              <c:f>Sheet1!$B$1</c:f>
              <c:strCache>
                <c:ptCount val="1"/>
                <c:pt idx="0">
                  <c:v>Cool Beans</c:v>
                </c:pt>
              </c:strCache>
            </c:strRef>
          </c:tx>
          <c:spPr>
            <a:solidFill>
              <a:srgbClr val="F3CF45"/>
            </a:solidFill>
          </c:spPr>
          <c:invertIfNegative val="0"/>
          <c:dLbls>
            <c:spPr>
              <a:noFill/>
              <a:ln>
                <a:noFill/>
              </a:ln>
              <a:effectLst/>
            </c:spPr>
            <c:txPr>
              <a:bodyPr/>
              <a:lstStyle/>
              <a:p>
                <a:pPr>
                  <a:defRPr sz="1600" b="1">
                    <a:solidFill>
                      <a:sysClr val="windowText" lastClr="000000"/>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Détracteur (note de 0 à 6)</c:v>
                </c:pt>
                <c:pt idx="1">
                  <c:v>Passif (note de 7 ou 8)</c:v>
                </c:pt>
                <c:pt idx="2">
                  <c:v>Promoteur (note de 9 ou 10)</c:v>
                </c:pt>
              </c:strCache>
            </c:strRef>
          </c:cat>
          <c:val>
            <c:numRef>
              <c:f>Sheet1!$B$2:$B$4</c:f>
              <c:numCache>
                <c:formatCode>0%</c:formatCode>
                <c:ptCount val="3"/>
                <c:pt idx="0">
                  <c:v>0.18292682926829312</c:v>
                </c:pt>
                <c:pt idx="1">
                  <c:v>0.40731707317073129</c:v>
                </c:pt>
                <c:pt idx="2">
                  <c:v>0.40975609756097531</c:v>
                </c:pt>
              </c:numCache>
            </c:numRef>
          </c:val>
          <c:extLst>
            <c:ext xmlns:c16="http://schemas.microsoft.com/office/drawing/2014/chart" uri="{C3380CC4-5D6E-409C-BE32-E72D297353CC}">
              <c16:uniqueId val="{00000001-BA32-4243-8F45-D2B6E7A3474D}"/>
            </c:ext>
          </c:extLst>
        </c:ser>
        <c:dLbls>
          <c:showLegendKey val="0"/>
          <c:showVal val="0"/>
          <c:showCatName val="0"/>
          <c:showSerName val="0"/>
          <c:showPercent val="0"/>
          <c:showBubbleSize val="0"/>
        </c:dLbls>
        <c:gapWidth val="20"/>
        <c:axId val="432715400"/>
        <c:axId val="432712656"/>
      </c:barChart>
      <c:catAx>
        <c:axId val="432715400"/>
        <c:scaling>
          <c:orientation val="minMax"/>
        </c:scaling>
        <c:delete val="0"/>
        <c:axPos val="l"/>
        <c:numFmt formatCode="General" sourceLinked="1"/>
        <c:majorTickMark val="out"/>
        <c:minorTickMark val="none"/>
        <c:tickLblPos val="nextTo"/>
        <c:txPr>
          <a:bodyPr/>
          <a:lstStyle/>
          <a:p>
            <a:pPr>
              <a:defRPr sz="1800"/>
            </a:pPr>
            <a:endParaRPr lang="en-US"/>
          </a:p>
        </c:txPr>
        <c:crossAx val="432712656"/>
        <c:crosses val="autoZero"/>
        <c:auto val="1"/>
        <c:lblAlgn val="ctr"/>
        <c:lblOffset val="100"/>
        <c:noMultiLvlLbl val="0"/>
      </c:catAx>
      <c:valAx>
        <c:axId val="432712656"/>
        <c:scaling>
          <c:orientation val="minMax"/>
          <c:max val="0.9"/>
          <c:min val="0"/>
        </c:scaling>
        <c:delete val="1"/>
        <c:axPos val="b"/>
        <c:numFmt formatCode="0%" sourceLinked="1"/>
        <c:majorTickMark val="out"/>
        <c:minorTickMark val="none"/>
        <c:tickLblPos val="nextTo"/>
        <c:crossAx val="432715400"/>
        <c:crosses val="autoZero"/>
        <c:crossBetween val="between"/>
        <c:majorUnit val="0.2"/>
      </c:valAx>
      <c:spPr>
        <a:noFill/>
      </c:spPr>
    </c:plotArea>
    <c:legend>
      <c:legendPos val="b"/>
      <c:overlay val="0"/>
      <c:txPr>
        <a:bodyPr/>
        <a:lstStyle/>
        <a:p>
          <a:pPr>
            <a:defRPr sz="1800"/>
          </a:pPr>
          <a:endParaRPr lang="en-US"/>
        </a:p>
      </c:txPr>
    </c:legend>
    <c:plotVisOnly val="1"/>
    <c:dispBlanksAs val="gap"/>
    <c:showDLblsOverMax val="0"/>
  </c:chart>
  <c:spPr>
    <a:noFill/>
    <a:ln>
      <a:noFill/>
    </a:ln>
  </c:sp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4345192369246524"/>
          <c:y val="6.636500754147813E-2"/>
          <c:w val="0.65654814963735353"/>
          <c:h val="0.8101590700806105"/>
        </c:manualLayout>
      </c:layout>
      <c:barChart>
        <c:barDir val="bar"/>
        <c:grouping val="clustered"/>
        <c:varyColors val="0"/>
        <c:ser>
          <c:idx val="1"/>
          <c:order val="0"/>
          <c:tx>
            <c:strRef>
              <c:f>Sheet1!$C$1</c:f>
              <c:strCache>
                <c:ptCount val="1"/>
                <c:pt idx="0">
                  <c:v>Canada</c:v>
                </c:pt>
              </c:strCache>
            </c:strRef>
          </c:tx>
          <c:spPr>
            <a:solidFill>
              <a:srgbClr val="A71930"/>
            </a:solidFill>
          </c:spPr>
          <c:invertIfNegative val="0"/>
          <c:dLbls>
            <c:spPr>
              <a:noFill/>
              <a:ln>
                <a:noFill/>
              </a:ln>
              <a:effectLst/>
            </c:spPr>
            <c:txPr>
              <a:bodyPr/>
              <a:lstStyle/>
              <a:p>
                <a:pPr>
                  <a:defRPr sz="1600" b="1">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Bibliothèques universitaires sur le campus</c:v>
                </c:pt>
                <c:pt idx="1">
                  <c:v>Bibliothèques universitaires: ressources électroniques </c:v>
                </c:pt>
                <c:pt idx="2">
                  <c:v>Librairies universitaires en ligne</c:v>
                </c:pt>
                <c:pt idx="3">
                  <c:v>Librairies universitaires sur le campus</c:v>
                </c:pt>
                <c:pt idx="4">
                  <c:v>Stationnement </c:v>
                </c:pt>
              </c:strCache>
            </c:strRef>
          </c:cat>
          <c:val>
            <c:numRef>
              <c:f>Sheet1!$C$2:$C$6</c:f>
              <c:numCache>
                <c:formatCode>0%</c:formatCode>
                <c:ptCount val="5"/>
                <c:pt idx="0">
                  <c:v>0.27642615074914589</c:v>
                </c:pt>
                <c:pt idx="1">
                  <c:v>0.45155338181524363</c:v>
                </c:pt>
                <c:pt idx="2">
                  <c:v>0.52080427341407776</c:v>
                </c:pt>
                <c:pt idx="3">
                  <c:v>0.49532983957912025</c:v>
                </c:pt>
                <c:pt idx="4">
                  <c:v>0.26565471046438643</c:v>
                </c:pt>
              </c:numCache>
            </c:numRef>
          </c:val>
          <c:extLst>
            <c:ext xmlns:c16="http://schemas.microsoft.com/office/drawing/2014/chart" uri="{C3380CC4-5D6E-409C-BE32-E72D297353CC}">
              <c16:uniqueId val="{00000000-AB80-4AC3-82C6-626CA8F45316}"/>
            </c:ext>
          </c:extLst>
        </c:ser>
        <c:ser>
          <c:idx val="0"/>
          <c:order val="1"/>
          <c:tx>
            <c:strRef>
              <c:f>Sheet1!$B$1</c:f>
              <c:strCache>
                <c:ptCount val="1"/>
                <c:pt idx="0">
                  <c:v>Cool Beans</c:v>
                </c:pt>
              </c:strCache>
            </c:strRef>
          </c:tx>
          <c:spPr>
            <a:solidFill>
              <a:srgbClr val="F3CF45"/>
            </a:solidFill>
          </c:spPr>
          <c:invertIfNegative val="0"/>
          <c:dLbls>
            <c:spPr>
              <a:noFill/>
              <a:ln>
                <a:noFill/>
              </a:ln>
              <a:effectLst/>
            </c:spPr>
            <c:txPr>
              <a:bodyPr/>
              <a:lstStyle/>
              <a:p>
                <a:pPr>
                  <a:defRPr sz="1600" b="1">
                    <a:solidFill>
                      <a:sysClr val="windowText" lastClr="000000"/>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Bibliothèques universitaires sur le campus</c:v>
                </c:pt>
                <c:pt idx="1">
                  <c:v>Bibliothèques universitaires: ressources électroniques </c:v>
                </c:pt>
                <c:pt idx="2">
                  <c:v>Librairies universitaires en ligne</c:v>
                </c:pt>
                <c:pt idx="3">
                  <c:v>Librairies universitaires sur le campus</c:v>
                </c:pt>
                <c:pt idx="4">
                  <c:v>Stationnement </c:v>
                </c:pt>
              </c:strCache>
            </c:strRef>
          </c:cat>
          <c:val>
            <c:numRef>
              <c:f>Sheet1!$B$2:$B$6</c:f>
              <c:numCache>
                <c:formatCode>0%</c:formatCode>
                <c:ptCount val="5"/>
                <c:pt idx="0">
                  <c:v>0.44146341463414634</c:v>
                </c:pt>
                <c:pt idx="1">
                  <c:v>0.48292682926829328</c:v>
                </c:pt>
                <c:pt idx="2">
                  <c:v>0.48292682926829328</c:v>
                </c:pt>
                <c:pt idx="3">
                  <c:v>0.51463414634146443</c:v>
                </c:pt>
                <c:pt idx="4">
                  <c:v>0.67560975609756402</c:v>
                </c:pt>
              </c:numCache>
            </c:numRef>
          </c:val>
          <c:extLst>
            <c:ext xmlns:c16="http://schemas.microsoft.com/office/drawing/2014/chart" uri="{C3380CC4-5D6E-409C-BE32-E72D297353CC}">
              <c16:uniqueId val="{00000001-AB80-4AC3-82C6-626CA8F45316}"/>
            </c:ext>
          </c:extLst>
        </c:ser>
        <c:dLbls>
          <c:showLegendKey val="0"/>
          <c:showVal val="0"/>
          <c:showCatName val="0"/>
          <c:showSerName val="0"/>
          <c:showPercent val="0"/>
          <c:showBubbleSize val="0"/>
        </c:dLbls>
        <c:gapWidth val="20"/>
        <c:axId val="432713440"/>
        <c:axId val="432715792"/>
      </c:barChart>
      <c:catAx>
        <c:axId val="432713440"/>
        <c:scaling>
          <c:orientation val="minMax"/>
        </c:scaling>
        <c:delete val="0"/>
        <c:axPos val="l"/>
        <c:numFmt formatCode="General" sourceLinked="0"/>
        <c:majorTickMark val="out"/>
        <c:minorTickMark val="none"/>
        <c:tickLblPos val="nextTo"/>
        <c:txPr>
          <a:bodyPr/>
          <a:lstStyle/>
          <a:p>
            <a:pPr>
              <a:defRPr sz="1600"/>
            </a:pPr>
            <a:endParaRPr lang="en-US"/>
          </a:p>
        </c:txPr>
        <c:crossAx val="432715792"/>
        <c:crosses val="autoZero"/>
        <c:auto val="1"/>
        <c:lblAlgn val="ctr"/>
        <c:lblOffset val="100"/>
        <c:noMultiLvlLbl val="0"/>
      </c:catAx>
      <c:valAx>
        <c:axId val="432715792"/>
        <c:scaling>
          <c:orientation val="minMax"/>
          <c:max val="1"/>
          <c:min val="0"/>
        </c:scaling>
        <c:delete val="1"/>
        <c:axPos val="b"/>
        <c:numFmt formatCode="0%" sourceLinked="1"/>
        <c:majorTickMark val="out"/>
        <c:minorTickMark val="none"/>
        <c:tickLblPos val="nextTo"/>
        <c:crossAx val="432713440"/>
        <c:crosses val="autoZero"/>
        <c:crossBetween val="between"/>
        <c:majorUnit val="0.2"/>
      </c:valAx>
      <c:spPr>
        <a:noFill/>
      </c:spPr>
    </c:plotArea>
    <c:legend>
      <c:legendPos val="b"/>
      <c:overlay val="0"/>
      <c:txPr>
        <a:bodyPr/>
        <a:lstStyle/>
        <a:p>
          <a:pPr>
            <a:defRPr sz="1800"/>
          </a:pPr>
          <a:endParaRPr lang="en-US"/>
        </a:p>
      </c:txPr>
    </c:legend>
    <c:plotVisOnly val="1"/>
    <c:dispBlanksAs val="gap"/>
    <c:showDLblsOverMax val="0"/>
  </c:chart>
  <c:spPr>
    <a:ln>
      <a:noFill/>
    </a:ln>
  </c:sp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6475764462369031"/>
          <c:y val="6.636500754147813E-2"/>
          <c:w val="0.63524235537630969"/>
          <c:h val="0.8101590700806105"/>
        </c:manualLayout>
      </c:layout>
      <c:barChart>
        <c:barDir val="bar"/>
        <c:grouping val="clustered"/>
        <c:varyColors val="0"/>
        <c:ser>
          <c:idx val="1"/>
          <c:order val="0"/>
          <c:tx>
            <c:strRef>
              <c:f>Sheet1!$C$1</c:f>
              <c:strCache>
                <c:ptCount val="1"/>
                <c:pt idx="0">
                  <c:v>Canada</c:v>
                </c:pt>
              </c:strCache>
            </c:strRef>
          </c:tx>
          <c:spPr>
            <a:solidFill>
              <a:srgbClr val="A71930"/>
            </a:solidFill>
          </c:spPr>
          <c:invertIfNegative val="0"/>
          <c:dLbls>
            <c:spPr>
              <a:noFill/>
              <a:ln>
                <a:noFill/>
              </a:ln>
              <a:effectLst/>
            </c:spPr>
            <c:txPr>
              <a:bodyPr/>
              <a:lstStyle/>
              <a:p>
                <a:pPr>
                  <a:defRPr sz="1600" b="1">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Bibliothèques universitaires sur le campus</c:v>
                </c:pt>
                <c:pt idx="1">
                  <c:v>Bibliothèques universitaires: ressources électroniques </c:v>
                </c:pt>
                <c:pt idx="2">
                  <c:v>Librairies universitaires en ligne</c:v>
                </c:pt>
                <c:pt idx="3">
                  <c:v>Librairies universitaires sur le campus</c:v>
                </c:pt>
                <c:pt idx="4">
                  <c:v>Stationnement </c:v>
                </c:pt>
              </c:strCache>
            </c:strRef>
          </c:cat>
          <c:val>
            <c:numRef>
              <c:f>Sheet1!$C$2:$C$6</c:f>
              <c:numCache>
                <c:formatCode>0%</c:formatCode>
                <c:ptCount val="5"/>
                <c:pt idx="0">
                  <c:v>0.95547984847655809</c:v>
                </c:pt>
                <c:pt idx="1">
                  <c:v>0.95126990258952226</c:v>
                </c:pt>
                <c:pt idx="2">
                  <c:v>0.91786110271227561</c:v>
                </c:pt>
                <c:pt idx="3">
                  <c:v>0.9461977785603628</c:v>
                </c:pt>
                <c:pt idx="4">
                  <c:v>0.56303092798094245</c:v>
                </c:pt>
              </c:numCache>
            </c:numRef>
          </c:val>
          <c:extLst>
            <c:ext xmlns:c16="http://schemas.microsoft.com/office/drawing/2014/chart" uri="{C3380CC4-5D6E-409C-BE32-E72D297353CC}">
              <c16:uniqueId val="{00000000-5680-4846-BFA3-3F81B2BE1ABB}"/>
            </c:ext>
          </c:extLst>
        </c:ser>
        <c:ser>
          <c:idx val="0"/>
          <c:order val="1"/>
          <c:tx>
            <c:strRef>
              <c:f>Sheet1!$B$1</c:f>
              <c:strCache>
                <c:ptCount val="1"/>
                <c:pt idx="0">
                  <c:v>Cool Beans</c:v>
                </c:pt>
              </c:strCache>
            </c:strRef>
          </c:tx>
          <c:spPr>
            <a:solidFill>
              <a:srgbClr val="F3CF45"/>
            </a:solidFill>
          </c:spPr>
          <c:invertIfNegative val="0"/>
          <c:dLbls>
            <c:spPr>
              <a:noFill/>
              <a:ln>
                <a:noFill/>
              </a:ln>
              <a:effectLst/>
            </c:spPr>
            <c:txPr>
              <a:bodyPr/>
              <a:lstStyle/>
              <a:p>
                <a:pPr>
                  <a:defRPr sz="1600" b="1">
                    <a:solidFill>
                      <a:sysClr val="windowText" lastClr="000000"/>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Bibliothèques universitaires sur le campus</c:v>
                </c:pt>
                <c:pt idx="1">
                  <c:v>Bibliothèques universitaires: ressources électroniques </c:v>
                </c:pt>
                <c:pt idx="2">
                  <c:v>Librairies universitaires en ligne</c:v>
                </c:pt>
                <c:pt idx="3">
                  <c:v>Librairies universitaires sur le campus</c:v>
                </c:pt>
                <c:pt idx="4">
                  <c:v>Stationnement </c:v>
                </c:pt>
              </c:strCache>
            </c:strRef>
          </c:cat>
          <c:val>
            <c:numRef>
              <c:f>Sheet1!$B$2:$B$6</c:f>
              <c:numCache>
                <c:formatCode>0%</c:formatCode>
                <c:ptCount val="5"/>
                <c:pt idx="0">
                  <c:v>0.95027624309392345</c:v>
                </c:pt>
                <c:pt idx="1">
                  <c:v>0.9545454545454537</c:v>
                </c:pt>
                <c:pt idx="2">
                  <c:v>0.92929292929292884</c:v>
                </c:pt>
                <c:pt idx="3">
                  <c:v>0.97156398104265285</c:v>
                </c:pt>
                <c:pt idx="4">
                  <c:v>0.79783393501804645</c:v>
                </c:pt>
              </c:numCache>
            </c:numRef>
          </c:val>
          <c:extLst>
            <c:ext xmlns:c16="http://schemas.microsoft.com/office/drawing/2014/chart" uri="{C3380CC4-5D6E-409C-BE32-E72D297353CC}">
              <c16:uniqueId val="{00000001-5680-4846-BFA3-3F81B2BE1ABB}"/>
            </c:ext>
          </c:extLst>
        </c:ser>
        <c:dLbls>
          <c:showLegendKey val="0"/>
          <c:showVal val="0"/>
          <c:showCatName val="0"/>
          <c:showSerName val="0"/>
          <c:showPercent val="0"/>
          <c:showBubbleSize val="0"/>
        </c:dLbls>
        <c:gapWidth val="20"/>
        <c:axId val="432714224"/>
        <c:axId val="908992520"/>
      </c:barChart>
      <c:catAx>
        <c:axId val="432714224"/>
        <c:scaling>
          <c:orientation val="minMax"/>
        </c:scaling>
        <c:delete val="0"/>
        <c:axPos val="l"/>
        <c:numFmt formatCode="General" sourceLinked="0"/>
        <c:majorTickMark val="out"/>
        <c:minorTickMark val="none"/>
        <c:tickLblPos val="nextTo"/>
        <c:txPr>
          <a:bodyPr/>
          <a:lstStyle/>
          <a:p>
            <a:pPr>
              <a:defRPr sz="1600"/>
            </a:pPr>
            <a:endParaRPr lang="en-US"/>
          </a:p>
        </c:txPr>
        <c:crossAx val="908992520"/>
        <c:crosses val="autoZero"/>
        <c:auto val="1"/>
        <c:lblAlgn val="ctr"/>
        <c:lblOffset val="100"/>
        <c:noMultiLvlLbl val="0"/>
      </c:catAx>
      <c:valAx>
        <c:axId val="908992520"/>
        <c:scaling>
          <c:orientation val="minMax"/>
          <c:max val="1.05"/>
          <c:min val="0"/>
        </c:scaling>
        <c:delete val="1"/>
        <c:axPos val="b"/>
        <c:numFmt formatCode="0%" sourceLinked="1"/>
        <c:majorTickMark val="out"/>
        <c:minorTickMark val="none"/>
        <c:tickLblPos val="nextTo"/>
        <c:crossAx val="432714224"/>
        <c:crosses val="autoZero"/>
        <c:crossBetween val="between"/>
        <c:majorUnit val="0.2"/>
      </c:valAx>
      <c:spPr>
        <a:noFill/>
      </c:spPr>
    </c:plotArea>
    <c:legend>
      <c:legendPos val="b"/>
      <c:overlay val="0"/>
      <c:txPr>
        <a:bodyPr/>
        <a:lstStyle/>
        <a:p>
          <a:pPr>
            <a:defRPr sz="1800"/>
          </a:pPr>
          <a:endParaRPr lang="en-US"/>
        </a:p>
      </c:txPr>
    </c:legend>
    <c:plotVisOnly val="1"/>
    <c:dispBlanksAs val="gap"/>
    <c:showDLblsOverMax val="0"/>
  </c:chart>
  <c:spPr>
    <a:ln>
      <a:noFill/>
    </a:ln>
  </c:sp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1326717836257312"/>
          <c:y val="4.2232277526395176E-2"/>
          <c:w val="0.63588221856725147"/>
          <c:h val="0.81942352228595849"/>
        </c:manualLayout>
      </c:layout>
      <c:barChart>
        <c:barDir val="bar"/>
        <c:grouping val="clustered"/>
        <c:varyColors val="0"/>
        <c:ser>
          <c:idx val="0"/>
          <c:order val="0"/>
          <c:tx>
            <c:strRef>
              <c:f>Sheet1!$C$1</c:f>
              <c:strCache>
                <c:ptCount val="1"/>
                <c:pt idx="0">
                  <c:v>Canada</c:v>
                </c:pt>
              </c:strCache>
            </c:strRef>
          </c:tx>
          <c:spPr>
            <a:solidFill>
              <a:srgbClr val="A71930"/>
            </a:solidFill>
          </c:spPr>
          <c:invertIfNegative val="0"/>
          <c:dLbls>
            <c:spPr>
              <a:noFill/>
              <a:ln>
                <a:noFill/>
              </a:ln>
              <a:effectLst/>
            </c:spPr>
            <c:txPr>
              <a:bodyPr/>
              <a:lstStyle/>
              <a:p>
                <a:pPr>
                  <a:defRPr sz="1600" b="1">
                    <a:solidFill>
                      <a:schemeClr val="tx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Non, et n’en cherche pas</c:v>
                </c:pt>
                <c:pt idx="1">
                  <c:v>Non, mais en cherche un</c:v>
                </c:pt>
                <c:pt idx="2">
                  <c:v>Sur le campus et à l'extérieur du campus</c:v>
                </c:pt>
                <c:pt idx="3">
                  <c:v>Sur le campus</c:v>
                </c:pt>
                <c:pt idx="4">
                  <c:v>À l'extérieur du campus</c:v>
                </c:pt>
              </c:strCache>
            </c:strRef>
          </c:cat>
          <c:val>
            <c:numRef>
              <c:f>Sheet1!$C$2:$C$6</c:f>
              <c:numCache>
                <c:formatCode>0%</c:formatCode>
                <c:ptCount val="5"/>
                <c:pt idx="0">
                  <c:v>0.31687982340035009</c:v>
                </c:pt>
                <c:pt idx="1">
                  <c:v>0.28998893925054514</c:v>
                </c:pt>
                <c:pt idx="2">
                  <c:v>9.4950750622797096E-3</c:v>
                </c:pt>
                <c:pt idx="3">
                  <c:v>2.1327995063869658E-2</c:v>
                </c:pt>
                <c:pt idx="4">
                  <c:v>0.3623081672230461</c:v>
                </c:pt>
              </c:numCache>
            </c:numRef>
          </c:val>
          <c:extLst>
            <c:ext xmlns:c16="http://schemas.microsoft.com/office/drawing/2014/chart" uri="{C3380CC4-5D6E-409C-BE32-E72D297353CC}">
              <c16:uniqueId val="{00000000-F46D-4B9A-82F7-00F4658A12B6}"/>
            </c:ext>
          </c:extLst>
        </c:ser>
        <c:ser>
          <c:idx val="1"/>
          <c:order val="1"/>
          <c:tx>
            <c:strRef>
              <c:f>Sheet1!$B$1</c:f>
              <c:strCache>
                <c:ptCount val="1"/>
                <c:pt idx="0">
                  <c:v>Cool Beans</c:v>
                </c:pt>
              </c:strCache>
            </c:strRef>
          </c:tx>
          <c:spPr>
            <a:solidFill>
              <a:srgbClr val="F3CF45"/>
            </a:solidFill>
          </c:spPr>
          <c:invertIfNegative val="0"/>
          <c:dLbls>
            <c:spPr>
              <a:noFill/>
              <a:ln>
                <a:noFill/>
              </a:ln>
              <a:effectLst/>
            </c:spPr>
            <c:txPr>
              <a:bodyPr/>
              <a:lstStyle/>
              <a:p>
                <a:pPr>
                  <a:defRPr sz="1600" b="1">
                    <a:solidFill>
                      <a:sysClr val="windowText" lastClr="000000"/>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Non, et n’en cherche pas</c:v>
                </c:pt>
                <c:pt idx="1">
                  <c:v>Non, mais en cherche un</c:v>
                </c:pt>
                <c:pt idx="2">
                  <c:v>Sur le campus et à l'extérieur du campus</c:v>
                </c:pt>
                <c:pt idx="3">
                  <c:v>Sur le campus</c:v>
                </c:pt>
                <c:pt idx="4">
                  <c:v>À l'extérieur du campus</c:v>
                </c:pt>
              </c:strCache>
            </c:strRef>
          </c:cat>
          <c:val>
            <c:numRef>
              <c:f>Sheet1!$B$2:$B$6</c:f>
              <c:numCache>
                <c:formatCode>0%</c:formatCode>
                <c:ptCount val="5"/>
                <c:pt idx="0">
                  <c:v>0.51463414634146443</c:v>
                </c:pt>
                <c:pt idx="1">
                  <c:v>0.20000000000000043</c:v>
                </c:pt>
                <c:pt idx="2">
                  <c:v>1.9512195121951251E-2</c:v>
                </c:pt>
                <c:pt idx="3">
                  <c:v>1.7073170731707339E-2</c:v>
                </c:pt>
                <c:pt idx="4">
                  <c:v>0.24878048780487824</c:v>
                </c:pt>
              </c:numCache>
            </c:numRef>
          </c:val>
          <c:extLst>
            <c:ext xmlns:c16="http://schemas.microsoft.com/office/drawing/2014/chart" uri="{C3380CC4-5D6E-409C-BE32-E72D297353CC}">
              <c16:uniqueId val="{00000001-F46D-4B9A-82F7-00F4658A12B6}"/>
            </c:ext>
          </c:extLst>
        </c:ser>
        <c:dLbls>
          <c:showLegendKey val="0"/>
          <c:showVal val="0"/>
          <c:showCatName val="0"/>
          <c:showSerName val="0"/>
          <c:showPercent val="0"/>
          <c:showBubbleSize val="0"/>
        </c:dLbls>
        <c:gapWidth val="20"/>
        <c:axId val="908989776"/>
        <c:axId val="908992912"/>
      </c:barChart>
      <c:catAx>
        <c:axId val="908989776"/>
        <c:scaling>
          <c:orientation val="minMax"/>
        </c:scaling>
        <c:delete val="0"/>
        <c:axPos val="l"/>
        <c:numFmt formatCode="General" sourceLinked="1"/>
        <c:majorTickMark val="out"/>
        <c:minorTickMark val="none"/>
        <c:tickLblPos val="nextTo"/>
        <c:txPr>
          <a:bodyPr/>
          <a:lstStyle/>
          <a:p>
            <a:pPr>
              <a:defRPr sz="1600"/>
            </a:pPr>
            <a:endParaRPr lang="en-US"/>
          </a:p>
        </c:txPr>
        <c:crossAx val="908992912"/>
        <c:crosses val="autoZero"/>
        <c:auto val="1"/>
        <c:lblAlgn val="ctr"/>
        <c:lblOffset val="100"/>
        <c:noMultiLvlLbl val="0"/>
      </c:catAx>
      <c:valAx>
        <c:axId val="908992912"/>
        <c:scaling>
          <c:orientation val="minMax"/>
          <c:max val="1"/>
          <c:min val="0"/>
        </c:scaling>
        <c:delete val="1"/>
        <c:axPos val="b"/>
        <c:numFmt formatCode="0%" sourceLinked="1"/>
        <c:majorTickMark val="out"/>
        <c:minorTickMark val="none"/>
        <c:tickLblPos val="nextTo"/>
        <c:crossAx val="908989776"/>
        <c:crosses val="autoZero"/>
        <c:crossBetween val="between"/>
        <c:majorUnit val="0.25"/>
      </c:valAx>
      <c:spPr>
        <a:noFill/>
      </c:spPr>
    </c:plotArea>
    <c:legend>
      <c:legendPos val="b"/>
      <c:overlay val="0"/>
      <c:txPr>
        <a:bodyPr/>
        <a:lstStyle/>
        <a:p>
          <a:pPr>
            <a:defRPr sz="1800"/>
          </a:pPr>
          <a:endParaRPr lang="en-US"/>
        </a:p>
      </c:txPr>
    </c:legend>
    <c:plotVisOnly val="1"/>
    <c:dispBlanksAs val="gap"/>
    <c:showDLblsOverMax val="0"/>
  </c:chart>
  <c:spPr>
    <a:ln>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3793157789805806"/>
          <c:y val="3.865688056653864E-2"/>
          <c:w val="0.66206842210194194"/>
          <c:h val="0.83585344025462271"/>
        </c:manualLayout>
      </c:layout>
      <c:barChart>
        <c:barDir val="bar"/>
        <c:grouping val="clustered"/>
        <c:varyColors val="0"/>
        <c:ser>
          <c:idx val="1"/>
          <c:order val="0"/>
          <c:tx>
            <c:strRef>
              <c:f>Sheet1!$B$1</c:f>
              <c:strCache>
                <c:ptCount val="1"/>
                <c:pt idx="0">
                  <c:v>Canada</c:v>
                </c:pt>
              </c:strCache>
            </c:strRef>
          </c:tx>
          <c:spPr>
            <a:solidFill>
              <a:srgbClr val="A71930"/>
            </a:solidFill>
          </c:spPr>
          <c:invertIfNegative val="0"/>
          <c:dLbls>
            <c:spPr>
              <a:noFill/>
              <a:ln>
                <a:noFill/>
              </a:ln>
              <a:effectLst/>
            </c:spPr>
            <c:txPr>
              <a:bodyPr/>
              <a:lstStyle/>
              <a:p>
                <a:pPr>
                  <a:defRPr sz="1600" b="1">
                    <a:solidFill>
                      <a:schemeClr val="tx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Acquérir une bonne formation générale </c:v>
                </c:pt>
                <c:pt idx="1">
                  <c:v>Augmenter mes chances de trouver un emploi grâce à un diplôme de baccalauréat </c:v>
                </c:pt>
                <c:pt idx="2">
                  <c:v>Obtenir un emploi plus gratifiant que ce que j’aurais obtenu sans avoir fait des études universitaires </c:v>
                </c:pt>
                <c:pt idx="3">
                  <c:v>Mettre à profit ce que j’aurai appris pour améliorer quelque chose dans la société ou dans ma communauté </c:v>
                </c:pt>
                <c:pt idx="4">
                  <c:v>Me préparer à une carrière ou à un emploi précis </c:v>
                </c:pt>
              </c:strCache>
            </c:strRef>
          </c:cat>
          <c:val>
            <c:numRef>
              <c:f>Sheet1!$B$2:$B$6</c:f>
              <c:numCache>
                <c:formatCode>0%</c:formatCode>
                <c:ptCount val="5"/>
                <c:pt idx="0">
                  <c:v>3.5464940651437842E-2</c:v>
                </c:pt>
                <c:pt idx="1">
                  <c:v>0.11736520725707242</c:v>
                </c:pt>
                <c:pt idx="2">
                  <c:v>0.13844030006193789</c:v>
                </c:pt>
                <c:pt idx="3">
                  <c:v>0.10966208685195809</c:v>
                </c:pt>
                <c:pt idx="4">
                  <c:v>0.29086520555688539</c:v>
                </c:pt>
              </c:numCache>
            </c:numRef>
          </c:val>
          <c:extLst>
            <c:ext xmlns:c16="http://schemas.microsoft.com/office/drawing/2014/chart" uri="{C3380CC4-5D6E-409C-BE32-E72D297353CC}">
              <c16:uniqueId val="{00000000-8DEB-4448-9C9F-198984D728CF}"/>
            </c:ext>
          </c:extLst>
        </c:ser>
        <c:ser>
          <c:idx val="0"/>
          <c:order val="1"/>
          <c:tx>
            <c:strRef>
              <c:f>Sheet1!$C$1</c:f>
              <c:strCache>
                <c:ptCount val="1"/>
                <c:pt idx="0">
                  <c:v>Cool Beans</c:v>
                </c:pt>
              </c:strCache>
            </c:strRef>
          </c:tx>
          <c:spPr>
            <a:solidFill>
              <a:srgbClr val="F3CF45"/>
            </a:solidFill>
          </c:spPr>
          <c:invertIfNegative val="0"/>
          <c:dLbls>
            <c:spPr>
              <a:noFill/>
              <a:ln>
                <a:noFill/>
              </a:ln>
              <a:effectLst/>
            </c:spPr>
            <c:txPr>
              <a:bodyPr/>
              <a:lstStyle/>
              <a:p>
                <a:pPr>
                  <a:defRPr sz="1600" b="1">
                    <a:solidFill>
                      <a:sysClr val="windowText" lastClr="000000"/>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Acquérir une bonne formation générale </c:v>
                </c:pt>
                <c:pt idx="1">
                  <c:v>Augmenter mes chances de trouver un emploi grâce à un diplôme de baccalauréat </c:v>
                </c:pt>
                <c:pt idx="2">
                  <c:v>Obtenir un emploi plus gratifiant que ce que j’aurais obtenu sans avoir fait des études universitaires </c:v>
                </c:pt>
                <c:pt idx="3">
                  <c:v>Mettre à profit ce que j’aurai appris pour améliorer quelque chose dans la société ou dans ma communauté </c:v>
                </c:pt>
                <c:pt idx="4">
                  <c:v>Me préparer à une carrière ou à un emploi précis </c:v>
                </c:pt>
              </c:strCache>
            </c:strRef>
          </c:cat>
          <c:val>
            <c:numRef>
              <c:f>Sheet1!$C$2:$C$6</c:f>
              <c:numCache>
                <c:formatCode>0%</c:formatCode>
                <c:ptCount val="5"/>
                <c:pt idx="0">
                  <c:v>6.3414634146341547E-2</c:v>
                </c:pt>
                <c:pt idx="1">
                  <c:v>0.11707317073170746</c:v>
                </c:pt>
                <c:pt idx="2">
                  <c:v>0.13414634146341484</c:v>
                </c:pt>
                <c:pt idx="3">
                  <c:v>0.18292682926829312</c:v>
                </c:pt>
                <c:pt idx="4">
                  <c:v>0.31707317073170715</c:v>
                </c:pt>
              </c:numCache>
            </c:numRef>
          </c:val>
          <c:extLst>
            <c:ext xmlns:c16="http://schemas.microsoft.com/office/drawing/2014/chart" uri="{C3380CC4-5D6E-409C-BE32-E72D297353CC}">
              <c16:uniqueId val="{00000001-8DEB-4448-9C9F-198984D728CF}"/>
            </c:ext>
          </c:extLst>
        </c:ser>
        <c:dLbls>
          <c:showLegendKey val="0"/>
          <c:showVal val="0"/>
          <c:showCatName val="0"/>
          <c:showSerName val="0"/>
          <c:showPercent val="0"/>
          <c:showBubbleSize val="0"/>
        </c:dLbls>
        <c:gapWidth val="20"/>
        <c:axId val="903814200"/>
        <c:axId val="903809496"/>
      </c:barChart>
      <c:catAx>
        <c:axId val="903814200"/>
        <c:scaling>
          <c:orientation val="minMax"/>
        </c:scaling>
        <c:delete val="0"/>
        <c:axPos val="l"/>
        <c:numFmt formatCode="General" sourceLinked="1"/>
        <c:majorTickMark val="out"/>
        <c:minorTickMark val="none"/>
        <c:tickLblPos val="nextTo"/>
        <c:txPr>
          <a:bodyPr/>
          <a:lstStyle/>
          <a:p>
            <a:pPr>
              <a:defRPr sz="1600"/>
            </a:pPr>
            <a:endParaRPr lang="en-US"/>
          </a:p>
        </c:txPr>
        <c:crossAx val="903809496"/>
        <c:crosses val="autoZero"/>
        <c:auto val="1"/>
        <c:lblAlgn val="ctr"/>
        <c:lblOffset val="100"/>
        <c:noMultiLvlLbl val="0"/>
      </c:catAx>
      <c:valAx>
        <c:axId val="903809496"/>
        <c:scaling>
          <c:orientation val="minMax"/>
          <c:max val="0.5"/>
          <c:min val="0"/>
        </c:scaling>
        <c:delete val="1"/>
        <c:axPos val="b"/>
        <c:numFmt formatCode="0%" sourceLinked="1"/>
        <c:majorTickMark val="out"/>
        <c:minorTickMark val="none"/>
        <c:tickLblPos val="nextTo"/>
        <c:crossAx val="903814200"/>
        <c:crosses val="autoZero"/>
        <c:crossBetween val="between"/>
        <c:majorUnit val="0.2"/>
      </c:valAx>
      <c:spPr>
        <a:noFill/>
      </c:spPr>
    </c:plotArea>
    <c:legend>
      <c:legendPos val="b"/>
      <c:overlay val="0"/>
      <c:txPr>
        <a:bodyPr/>
        <a:lstStyle/>
        <a:p>
          <a:pPr>
            <a:defRPr sz="1800"/>
          </a:pPr>
          <a:endParaRPr lang="en-US"/>
        </a:p>
      </c:txPr>
    </c:legend>
    <c:plotVisOnly val="1"/>
    <c:dispBlanksAs val="gap"/>
    <c:showDLblsOverMax val="0"/>
  </c:chart>
  <c:spPr>
    <a:noFill/>
    <a:ln>
      <a:no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1191324196040521"/>
          <c:y val="6.636505573057451E-2"/>
          <c:w val="0.68778978716587258"/>
          <c:h val="0.77301029678982436"/>
        </c:manualLayout>
      </c:layout>
      <c:barChart>
        <c:barDir val="bar"/>
        <c:grouping val="clustered"/>
        <c:varyColors val="0"/>
        <c:ser>
          <c:idx val="1"/>
          <c:order val="0"/>
          <c:tx>
            <c:strRef>
              <c:f>Sheet1!$C$1</c:f>
              <c:strCache>
                <c:ptCount val="1"/>
                <c:pt idx="0">
                  <c:v>Canada</c:v>
                </c:pt>
              </c:strCache>
            </c:strRef>
          </c:tx>
          <c:spPr>
            <a:solidFill>
              <a:srgbClr val="A71930"/>
            </a:solidFill>
          </c:spPr>
          <c:invertIfNegative val="0"/>
          <c:dLbls>
            <c:spPr>
              <a:noFill/>
              <a:ln>
                <a:noFill/>
              </a:ln>
              <a:effectLst/>
            </c:spPr>
            <c:txPr>
              <a:bodyPr/>
              <a:lstStyle/>
              <a:p>
                <a:pPr>
                  <a:defRPr sz="1600" b="1">
                    <a:solidFill>
                      <a:sysClr val="windowText" lastClr="000000"/>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L'université correspond au premier choix</c:v>
                </c:pt>
                <c:pt idx="1">
                  <c:v>Demande d’admission dans un collège ou un cégep </c:v>
                </c:pt>
                <c:pt idx="2">
                  <c:v>Demandes d'admission dans une autre université</c:v>
                </c:pt>
              </c:strCache>
            </c:strRef>
          </c:cat>
          <c:val>
            <c:numRef>
              <c:f>Sheet1!$C$2:$C$4</c:f>
              <c:numCache>
                <c:formatCode>0%</c:formatCode>
                <c:ptCount val="3"/>
                <c:pt idx="0">
                  <c:v>0.7878326467074166</c:v>
                </c:pt>
                <c:pt idx="1">
                  <c:v>0.15206404257066988</c:v>
                </c:pt>
                <c:pt idx="2">
                  <c:v>0.76671099918099772</c:v>
                </c:pt>
              </c:numCache>
            </c:numRef>
          </c:val>
          <c:extLst>
            <c:ext xmlns:c16="http://schemas.microsoft.com/office/drawing/2014/chart" uri="{C3380CC4-5D6E-409C-BE32-E72D297353CC}">
              <c16:uniqueId val="{00000000-3F42-494E-B0D5-1AD745B55A1E}"/>
            </c:ext>
          </c:extLst>
        </c:ser>
        <c:ser>
          <c:idx val="0"/>
          <c:order val="1"/>
          <c:tx>
            <c:strRef>
              <c:f>Sheet1!$B$1</c:f>
              <c:strCache>
                <c:ptCount val="1"/>
                <c:pt idx="0">
                  <c:v>Cool Beans</c:v>
                </c:pt>
              </c:strCache>
            </c:strRef>
          </c:tx>
          <c:spPr>
            <a:solidFill>
              <a:srgbClr val="F3CF45"/>
            </a:solidFill>
          </c:spPr>
          <c:invertIfNegative val="0"/>
          <c:dLbls>
            <c:spPr>
              <a:noFill/>
              <a:ln>
                <a:noFill/>
              </a:ln>
              <a:effectLst/>
            </c:spPr>
            <c:txPr>
              <a:bodyPr/>
              <a:lstStyle/>
              <a:p>
                <a:pPr>
                  <a:defRPr sz="1600" b="1">
                    <a:solidFill>
                      <a:sysClr val="windowText" lastClr="000000"/>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L'université correspond au premier choix</c:v>
                </c:pt>
                <c:pt idx="1">
                  <c:v>Demande d’admission dans un collège ou un cégep </c:v>
                </c:pt>
                <c:pt idx="2">
                  <c:v>Demandes d'admission dans une autre université</c:v>
                </c:pt>
              </c:strCache>
            </c:strRef>
          </c:cat>
          <c:val>
            <c:numRef>
              <c:f>Sheet1!$B$2:$B$4</c:f>
              <c:numCache>
                <c:formatCode>0%</c:formatCode>
                <c:ptCount val="3"/>
                <c:pt idx="0">
                  <c:v>0.90975609756097797</c:v>
                </c:pt>
                <c:pt idx="1">
                  <c:v>9.5121951219512238E-2</c:v>
                </c:pt>
                <c:pt idx="2">
                  <c:v>0.28048780487804881</c:v>
                </c:pt>
              </c:numCache>
            </c:numRef>
          </c:val>
          <c:extLst>
            <c:ext xmlns:c16="http://schemas.microsoft.com/office/drawing/2014/chart" uri="{C3380CC4-5D6E-409C-BE32-E72D297353CC}">
              <c16:uniqueId val="{00000001-3F42-494E-B0D5-1AD745B55A1E}"/>
            </c:ext>
          </c:extLst>
        </c:ser>
        <c:dLbls>
          <c:showLegendKey val="0"/>
          <c:showVal val="0"/>
          <c:showCatName val="0"/>
          <c:showSerName val="0"/>
          <c:showPercent val="0"/>
          <c:showBubbleSize val="0"/>
        </c:dLbls>
        <c:gapWidth val="20"/>
        <c:axId val="430912336"/>
        <c:axId val="903130176"/>
      </c:barChart>
      <c:catAx>
        <c:axId val="430912336"/>
        <c:scaling>
          <c:orientation val="minMax"/>
        </c:scaling>
        <c:delete val="0"/>
        <c:axPos val="l"/>
        <c:numFmt formatCode="General" sourceLinked="1"/>
        <c:majorTickMark val="out"/>
        <c:minorTickMark val="none"/>
        <c:tickLblPos val="nextTo"/>
        <c:txPr>
          <a:bodyPr/>
          <a:lstStyle/>
          <a:p>
            <a:pPr>
              <a:defRPr sz="1600"/>
            </a:pPr>
            <a:endParaRPr lang="en-US"/>
          </a:p>
        </c:txPr>
        <c:crossAx val="903130176"/>
        <c:crosses val="autoZero"/>
        <c:auto val="1"/>
        <c:lblAlgn val="ctr"/>
        <c:lblOffset val="100"/>
        <c:noMultiLvlLbl val="0"/>
      </c:catAx>
      <c:valAx>
        <c:axId val="903130176"/>
        <c:scaling>
          <c:orientation val="minMax"/>
          <c:max val="1"/>
          <c:min val="0"/>
        </c:scaling>
        <c:delete val="1"/>
        <c:axPos val="b"/>
        <c:numFmt formatCode="0%" sourceLinked="1"/>
        <c:majorTickMark val="out"/>
        <c:minorTickMark val="none"/>
        <c:tickLblPos val="nextTo"/>
        <c:crossAx val="430912336"/>
        <c:crosses val="autoZero"/>
        <c:crossBetween val="between"/>
        <c:majorUnit val="0.2"/>
      </c:valAx>
      <c:spPr>
        <a:noFill/>
      </c:spPr>
    </c:plotArea>
    <c:legend>
      <c:legendPos val="b"/>
      <c:overlay val="0"/>
      <c:txPr>
        <a:bodyPr/>
        <a:lstStyle/>
        <a:p>
          <a:pPr>
            <a:defRPr sz="1800"/>
          </a:pPr>
          <a:endParaRPr lang="en-US"/>
        </a:p>
      </c:txPr>
    </c:legend>
    <c:plotVisOnly val="1"/>
    <c:dispBlanksAs val="gap"/>
    <c:showDLblsOverMax val="0"/>
  </c:chart>
  <c:spPr>
    <a:noFill/>
    <a:ln>
      <a:noFill/>
    </a:ln>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1112664473684215"/>
          <c:y val="3.865688056653864E-2"/>
          <c:w val="0.68887326388888892"/>
          <c:h val="0.83585344025462271"/>
        </c:manualLayout>
      </c:layout>
      <c:barChart>
        <c:barDir val="bar"/>
        <c:grouping val="clustered"/>
        <c:varyColors val="0"/>
        <c:ser>
          <c:idx val="1"/>
          <c:order val="0"/>
          <c:tx>
            <c:strRef>
              <c:f>Sheet1!$B$1</c:f>
              <c:strCache>
                <c:ptCount val="1"/>
                <c:pt idx="0">
                  <c:v>Canada</c:v>
                </c:pt>
              </c:strCache>
            </c:strRef>
          </c:tx>
          <c:spPr>
            <a:solidFill>
              <a:srgbClr val="A71930"/>
            </a:solidFill>
          </c:spPr>
          <c:invertIfNegative val="0"/>
          <c:dLbls>
            <c:spPr>
              <a:noFill/>
              <a:ln>
                <a:noFill/>
              </a:ln>
              <a:effectLst/>
            </c:spPr>
            <c:txPr>
              <a:bodyPr/>
              <a:lstStyle/>
              <a:p>
                <a:pPr>
                  <a:defRPr sz="1600" b="1">
                    <a:solidFill>
                      <a:schemeClr val="tx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La ville où se trouve l’université </c:v>
                </c:pt>
                <c:pt idx="1">
                  <c:v>Le programme qui m’intéresse comporte un volet coop, des stages ou d’autres expériences pratiques </c:v>
                </c:pt>
                <c:pt idx="2">
                  <c:v>L’offre de bourses </c:v>
                </c:pt>
                <c:pt idx="3">
                  <c:v>Vivre près de ma famille </c:v>
                </c:pt>
                <c:pt idx="4">
                  <c:v>L’offre du programme auquel je veux m’inscrire </c:v>
                </c:pt>
              </c:strCache>
            </c:strRef>
          </c:cat>
          <c:val>
            <c:numRef>
              <c:f>Sheet1!$B$2:$B$6</c:f>
              <c:numCache>
                <c:formatCode>0%</c:formatCode>
                <c:ptCount val="5"/>
                <c:pt idx="0">
                  <c:v>5.6085521404262331E-2</c:v>
                </c:pt>
                <c:pt idx="1">
                  <c:v>0.10527008170538688</c:v>
                </c:pt>
                <c:pt idx="2">
                  <c:v>6.3065358264901547E-2</c:v>
                </c:pt>
                <c:pt idx="3">
                  <c:v>0.12048531442349236</c:v>
                </c:pt>
                <c:pt idx="4">
                  <c:v>0.28988513705940522</c:v>
                </c:pt>
              </c:numCache>
            </c:numRef>
          </c:val>
          <c:extLst>
            <c:ext xmlns:c16="http://schemas.microsoft.com/office/drawing/2014/chart" uri="{C3380CC4-5D6E-409C-BE32-E72D297353CC}">
              <c16:uniqueId val="{00000000-781C-45DC-B760-CD35C42BEFD5}"/>
            </c:ext>
          </c:extLst>
        </c:ser>
        <c:ser>
          <c:idx val="0"/>
          <c:order val="1"/>
          <c:tx>
            <c:strRef>
              <c:f>Sheet1!$C$1</c:f>
              <c:strCache>
                <c:ptCount val="1"/>
                <c:pt idx="0">
                  <c:v>Cool Beans</c:v>
                </c:pt>
              </c:strCache>
            </c:strRef>
          </c:tx>
          <c:spPr>
            <a:solidFill>
              <a:srgbClr val="F3CF45"/>
            </a:solidFill>
          </c:spPr>
          <c:invertIfNegative val="0"/>
          <c:dLbls>
            <c:spPr>
              <a:noFill/>
              <a:ln>
                <a:noFill/>
              </a:ln>
              <a:effectLst/>
            </c:spPr>
            <c:txPr>
              <a:bodyPr/>
              <a:lstStyle/>
              <a:p>
                <a:pPr>
                  <a:defRPr sz="1600" b="1">
                    <a:solidFill>
                      <a:sysClr val="windowText" lastClr="000000"/>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La ville où se trouve l’université </c:v>
                </c:pt>
                <c:pt idx="1">
                  <c:v>Le programme qui m’intéresse comporte un volet coop, des stages ou d’autres expériences pratiques </c:v>
                </c:pt>
                <c:pt idx="2">
                  <c:v>L’offre de bourses </c:v>
                </c:pt>
                <c:pt idx="3">
                  <c:v>Vivre près de ma famille </c:v>
                </c:pt>
                <c:pt idx="4">
                  <c:v>L’offre du programme auquel je veux m’inscrire </c:v>
                </c:pt>
              </c:strCache>
            </c:strRef>
          </c:cat>
          <c:val>
            <c:numRef>
              <c:f>Sheet1!$C$2:$C$6</c:f>
              <c:numCache>
                <c:formatCode>0%</c:formatCode>
                <c:ptCount val="5"/>
                <c:pt idx="0">
                  <c:v>5.6097560975609841E-2</c:v>
                </c:pt>
                <c:pt idx="1">
                  <c:v>6.5853658536585438E-2</c:v>
                </c:pt>
                <c:pt idx="2">
                  <c:v>7.8048780487804947E-2</c:v>
                </c:pt>
                <c:pt idx="3">
                  <c:v>0.23902439024390268</c:v>
                </c:pt>
                <c:pt idx="4">
                  <c:v>0.27073170731707324</c:v>
                </c:pt>
              </c:numCache>
            </c:numRef>
          </c:val>
          <c:extLst>
            <c:ext xmlns:c16="http://schemas.microsoft.com/office/drawing/2014/chart" uri="{C3380CC4-5D6E-409C-BE32-E72D297353CC}">
              <c16:uniqueId val="{00000001-781C-45DC-B760-CD35C42BEFD5}"/>
            </c:ext>
          </c:extLst>
        </c:ser>
        <c:dLbls>
          <c:showLegendKey val="0"/>
          <c:showVal val="0"/>
          <c:showCatName val="0"/>
          <c:showSerName val="0"/>
          <c:showPercent val="0"/>
          <c:showBubbleSize val="0"/>
        </c:dLbls>
        <c:gapWidth val="20"/>
        <c:axId val="903134880"/>
        <c:axId val="903129392"/>
      </c:barChart>
      <c:catAx>
        <c:axId val="903134880"/>
        <c:scaling>
          <c:orientation val="minMax"/>
        </c:scaling>
        <c:delete val="0"/>
        <c:axPos val="l"/>
        <c:numFmt formatCode="General" sourceLinked="1"/>
        <c:majorTickMark val="out"/>
        <c:minorTickMark val="none"/>
        <c:tickLblPos val="nextTo"/>
        <c:txPr>
          <a:bodyPr/>
          <a:lstStyle/>
          <a:p>
            <a:pPr>
              <a:defRPr sz="1400"/>
            </a:pPr>
            <a:endParaRPr lang="en-US"/>
          </a:p>
        </c:txPr>
        <c:crossAx val="903129392"/>
        <c:crosses val="autoZero"/>
        <c:auto val="1"/>
        <c:lblAlgn val="ctr"/>
        <c:lblOffset val="100"/>
        <c:noMultiLvlLbl val="0"/>
      </c:catAx>
      <c:valAx>
        <c:axId val="903129392"/>
        <c:scaling>
          <c:orientation val="minMax"/>
          <c:max val="0.5"/>
          <c:min val="0"/>
        </c:scaling>
        <c:delete val="1"/>
        <c:axPos val="b"/>
        <c:numFmt formatCode="0%" sourceLinked="1"/>
        <c:majorTickMark val="out"/>
        <c:minorTickMark val="none"/>
        <c:tickLblPos val="nextTo"/>
        <c:crossAx val="903134880"/>
        <c:crosses val="autoZero"/>
        <c:crossBetween val="between"/>
        <c:majorUnit val="0.2"/>
      </c:valAx>
      <c:spPr>
        <a:noFill/>
      </c:spPr>
    </c:plotArea>
    <c:legend>
      <c:legendPos val="b"/>
      <c:overlay val="0"/>
      <c:txPr>
        <a:bodyPr/>
        <a:lstStyle/>
        <a:p>
          <a:pPr>
            <a:defRPr sz="1800"/>
          </a:pPr>
          <a:endParaRPr lang="en-US"/>
        </a:p>
      </c:txPr>
    </c:legend>
    <c:plotVisOnly val="1"/>
    <c:dispBlanksAs val="gap"/>
    <c:showDLblsOverMax val="0"/>
  </c:chart>
  <c:spPr>
    <a:noFill/>
    <a:ln>
      <a:noFill/>
    </a:ln>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1332447002923974"/>
          <c:y val="2.7717549799028747E-2"/>
          <c:w val="0.68667552997076031"/>
          <c:h val="0.81165760077091809"/>
        </c:manualLayout>
      </c:layout>
      <c:barChart>
        <c:barDir val="bar"/>
        <c:grouping val="clustered"/>
        <c:varyColors val="0"/>
        <c:ser>
          <c:idx val="1"/>
          <c:order val="0"/>
          <c:tx>
            <c:strRef>
              <c:f>Sheet1!$C$1</c:f>
              <c:strCache>
                <c:ptCount val="1"/>
                <c:pt idx="0">
                  <c:v>Canada</c:v>
                </c:pt>
              </c:strCache>
            </c:strRef>
          </c:tx>
          <c:spPr>
            <a:solidFill>
              <a:srgbClr val="A71930"/>
            </a:solidFill>
          </c:spPr>
          <c:invertIfNegative val="0"/>
          <c:dLbls>
            <c:spPr>
              <a:noFill/>
              <a:ln>
                <a:noFill/>
              </a:ln>
              <a:effectLst/>
            </c:spPr>
            <c:txPr>
              <a:bodyPr/>
              <a:lstStyle/>
              <a:p>
                <a:pPr>
                  <a:defRPr sz="1600" b="1">
                    <a:solidFill>
                      <a:sysClr val="windowText" lastClr="000000"/>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Très insatisfait</c:v>
                </c:pt>
                <c:pt idx="1">
                  <c:v>Insatisfait</c:v>
                </c:pt>
                <c:pt idx="2">
                  <c:v>Satisfait</c:v>
                </c:pt>
                <c:pt idx="3">
                  <c:v>Très satisfait</c:v>
                </c:pt>
              </c:strCache>
            </c:strRef>
          </c:cat>
          <c:val>
            <c:numRef>
              <c:f>Sheet1!$C$2:$C$5</c:f>
              <c:numCache>
                <c:formatCode>0%</c:formatCode>
                <c:ptCount val="4"/>
                <c:pt idx="0">
                  <c:v>2.0280950259859629E-2</c:v>
                </c:pt>
                <c:pt idx="1">
                  <c:v>8.5433557070067695E-2</c:v>
                </c:pt>
                <c:pt idx="2">
                  <c:v>0.67477693355585888</c:v>
                </c:pt>
                <c:pt idx="3">
                  <c:v>0.21950855911424927</c:v>
                </c:pt>
              </c:numCache>
            </c:numRef>
          </c:val>
          <c:extLst>
            <c:ext xmlns:c16="http://schemas.microsoft.com/office/drawing/2014/chart" uri="{C3380CC4-5D6E-409C-BE32-E72D297353CC}">
              <c16:uniqueId val="{00000000-3631-4872-97DD-52931A8A6C68}"/>
            </c:ext>
          </c:extLst>
        </c:ser>
        <c:ser>
          <c:idx val="0"/>
          <c:order val="1"/>
          <c:tx>
            <c:strRef>
              <c:f>Sheet1!$B$1</c:f>
              <c:strCache>
                <c:ptCount val="1"/>
                <c:pt idx="0">
                  <c:v>Cool Beans</c:v>
                </c:pt>
              </c:strCache>
            </c:strRef>
          </c:tx>
          <c:spPr>
            <a:solidFill>
              <a:srgbClr val="F3CF45"/>
            </a:solidFill>
          </c:spPr>
          <c:invertIfNegative val="0"/>
          <c:dLbls>
            <c:spPr>
              <a:noFill/>
              <a:ln>
                <a:noFill/>
              </a:ln>
              <a:effectLst/>
            </c:spPr>
            <c:txPr>
              <a:bodyPr/>
              <a:lstStyle/>
              <a:p>
                <a:pPr>
                  <a:defRPr sz="1600" b="1">
                    <a:solidFill>
                      <a:sysClr val="windowText" lastClr="000000"/>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Très insatisfait</c:v>
                </c:pt>
                <c:pt idx="1">
                  <c:v>Insatisfait</c:v>
                </c:pt>
                <c:pt idx="2">
                  <c:v>Satisfait</c:v>
                </c:pt>
                <c:pt idx="3">
                  <c:v>Très satisfait</c:v>
                </c:pt>
              </c:strCache>
            </c:strRef>
          </c:cat>
          <c:val>
            <c:numRef>
              <c:f>Sheet1!$B$2:$B$5</c:f>
              <c:numCache>
                <c:formatCode>0%</c:formatCode>
                <c:ptCount val="4"/>
                <c:pt idx="0">
                  <c:v>1.219512195121953E-2</c:v>
                </c:pt>
                <c:pt idx="1">
                  <c:v>5.8536585365853738E-2</c:v>
                </c:pt>
                <c:pt idx="2">
                  <c:v>0.63170731707317329</c:v>
                </c:pt>
                <c:pt idx="3">
                  <c:v>0.29756097560975608</c:v>
                </c:pt>
              </c:numCache>
            </c:numRef>
          </c:val>
          <c:extLst>
            <c:ext xmlns:c16="http://schemas.microsoft.com/office/drawing/2014/chart" uri="{C3380CC4-5D6E-409C-BE32-E72D297353CC}">
              <c16:uniqueId val="{00000001-3631-4872-97DD-52931A8A6C68}"/>
            </c:ext>
          </c:extLst>
        </c:ser>
        <c:dLbls>
          <c:showLegendKey val="0"/>
          <c:showVal val="0"/>
          <c:showCatName val="0"/>
          <c:showSerName val="0"/>
          <c:showPercent val="0"/>
          <c:showBubbleSize val="0"/>
        </c:dLbls>
        <c:gapWidth val="20"/>
        <c:axId val="903134096"/>
        <c:axId val="903130568"/>
      </c:barChart>
      <c:catAx>
        <c:axId val="903134096"/>
        <c:scaling>
          <c:orientation val="minMax"/>
        </c:scaling>
        <c:delete val="0"/>
        <c:axPos val="l"/>
        <c:numFmt formatCode="General" sourceLinked="1"/>
        <c:majorTickMark val="out"/>
        <c:minorTickMark val="none"/>
        <c:tickLblPos val="nextTo"/>
        <c:txPr>
          <a:bodyPr/>
          <a:lstStyle/>
          <a:p>
            <a:pPr>
              <a:defRPr sz="1600"/>
            </a:pPr>
            <a:endParaRPr lang="en-US"/>
          </a:p>
        </c:txPr>
        <c:crossAx val="903130568"/>
        <c:crosses val="autoZero"/>
        <c:auto val="1"/>
        <c:lblAlgn val="ctr"/>
        <c:lblOffset val="100"/>
        <c:noMultiLvlLbl val="0"/>
      </c:catAx>
      <c:valAx>
        <c:axId val="903130568"/>
        <c:scaling>
          <c:orientation val="minMax"/>
          <c:max val="0.9"/>
          <c:min val="0"/>
        </c:scaling>
        <c:delete val="1"/>
        <c:axPos val="b"/>
        <c:numFmt formatCode="0%" sourceLinked="1"/>
        <c:majorTickMark val="out"/>
        <c:minorTickMark val="none"/>
        <c:tickLblPos val="nextTo"/>
        <c:crossAx val="903134096"/>
        <c:crosses val="autoZero"/>
        <c:crossBetween val="between"/>
        <c:majorUnit val="0.2"/>
      </c:valAx>
      <c:spPr>
        <a:noFill/>
      </c:spPr>
    </c:plotArea>
    <c:legend>
      <c:legendPos val="b"/>
      <c:overlay val="0"/>
      <c:txPr>
        <a:bodyPr/>
        <a:lstStyle/>
        <a:p>
          <a:pPr>
            <a:defRPr sz="1800"/>
          </a:pPr>
          <a:endParaRPr lang="en-US"/>
        </a:p>
      </c:txPr>
    </c:legend>
    <c:plotVisOnly val="1"/>
    <c:dispBlanksAs val="gap"/>
    <c:showDLblsOverMax val="0"/>
  </c:chart>
  <c:spPr>
    <a:ln>
      <a:noFill/>
    </a:ln>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1228709795321635"/>
          <c:y val="3.865688056653864E-2"/>
          <c:w val="0.68771281067251466"/>
          <c:h val="0.83585344025462271"/>
        </c:manualLayout>
      </c:layout>
      <c:barChart>
        <c:barDir val="bar"/>
        <c:grouping val="clustered"/>
        <c:varyColors val="0"/>
        <c:ser>
          <c:idx val="1"/>
          <c:order val="0"/>
          <c:tx>
            <c:strRef>
              <c:f>Sheet1!$B$1</c:f>
              <c:strCache>
                <c:ptCount val="1"/>
                <c:pt idx="0">
                  <c:v>Canada</c:v>
                </c:pt>
              </c:strCache>
            </c:strRef>
          </c:tx>
          <c:spPr>
            <a:solidFill>
              <a:srgbClr val="A71930"/>
            </a:solidFill>
          </c:spPr>
          <c:invertIfNegative val="0"/>
          <c:dLbls>
            <c:spPr>
              <a:noFill/>
              <a:ln>
                <a:noFill/>
              </a:ln>
              <a:effectLst/>
            </c:spPr>
            <c:txPr>
              <a:bodyPr/>
              <a:lstStyle/>
              <a:p>
                <a:pPr>
                  <a:defRPr sz="1600" b="1">
                    <a:solidFill>
                      <a:schemeClr val="tx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Visite d’un représentant de l’université à mon école secondaire ou cégep </c:v>
                </c:pt>
                <c:pt idx="1">
                  <c:v>Conseil reçu de la part d’un conseiller scolaire ou d’un professeur de mon école secondaire ou de mon cégep </c:v>
                </c:pt>
                <c:pt idx="2">
                  <c:v>Site Web de l’université </c:v>
                </c:pt>
                <c:pt idx="3">
                  <c:v>Amis </c:v>
                </c:pt>
                <c:pt idx="4">
                  <c:v>Étudiants inscrits à l’université </c:v>
                </c:pt>
              </c:strCache>
            </c:strRef>
          </c:cat>
          <c:val>
            <c:numRef>
              <c:f>Sheet1!$B$2:$B$6</c:f>
              <c:numCache>
                <c:formatCode>0%</c:formatCode>
                <c:ptCount val="5"/>
                <c:pt idx="0">
                  <c:v>0.15718810938297917</c:v>
                </c:pt>
                <c:pt idx="1">
                  <c:v>0.27194463317682388</c:v>
                </c:pt>
                <c:pt idx="2">
                  <c:v>0.54089869601933405</c:v>
                </c:pt>
                <c:pt idx="3">
                  <c:v>0.30408116953042219</c:v>
                </c:pt>
                <c:pt idx="4">
                  <c:v>0.40047628166086424</c:v>
                </c:pt>
              </c:numCache>
            </c:numRef>
          </c:val>
          <c:extLst>
            <c:ext xmlns:c16="http://schemas.microsoft.com/office/drawing/2014/chart" uri="{C3380CC4-5D6E-409C-BE32-E72D297353CC}">
              <c16:uniqueId val="{00000000-FE6A-4901-8F5A-6A45227DC3D0}"/>
            </c:ext>
          </c:extLst>
        </c:ser>
        <c:ser>
          <c:idx val="0"/>
          <c:order val="1"/>
          <c:tx>
            <c:strRef>
              <c:f>Sheet1!$C$1</c:f>
              <c:strCache>
                <c:ptCount val="1"/>
                <c:pt idx="0">
                  <c:v>Cool Beans</c:v>
                </c:pt>
              </c:strCache>
            </c:strRef>
          </c:tx>
          <c:spPr>
            <a:solidFill>
              <a:srgbClr val="F3CF45"/>
            </a:solidFill>
          </c:spPr>
          <c:invertIfNegative val="0"/>
          <c:dLbls>
            <c:spPr>
              <a:noFill/>
              <a:ln>
                <a:noFill/>
              </a:ln>
              <a:effectLst/>
            </c:spPr>
            <c:txPr>
              <a:bodyPr/>
              <a:lstStyle/>
              <a:p>
                <a:pPr>
                  <a:defRPr sz="1600" b="1">
                    <a:solidFill>
                      <a:sysClr val="windowText" lastClr="000000"/>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Visite d’un représentant de l’université à mon école secondaire ou cégep </c:v>
                </c:pt>
                <c:pt idx="1">
                  <c:v>Conseil reçu de la part d’un conseiller scolaire ou d’un professeur de mon école secondaire ou de mon cégep </c:v>
                </c:pt>
                <c:pt idx="2">
                  <c:v>Site Web de l’université </c:v>
                </c:pt>
                <c:pt idx="3">
                  <c:v>Amis </c:v>
                </c:pt>
                <c:pt idx="4">
                  <c:v>Étudiants inscrits à l’université </c:v>
                </c:pt>
              </c:strCache>
            </c:strRef>
          </c:cat>
          <c:val>
            <c:numRef>
              <c:f>Sheet1!$C$2:$C$6</c:f>
              <c:numCache>
                <c:formatCode>0%</c:formatCode>
                <c:ptCount val="5"/>
                <c:pt idx="0">
                  <c:v>0.52439024390243927</c:v>
                </c:pt>
                <c:pt idx="1">
                  <c:v>0.51951219512195135</c:v>
                </c:pt>
                <c:pt idx="2">
                  <c:v>0.55853658536585371</c:v>
                </c:pt>
                <c:pt idx="3">
                  <c:v>0.57317073170731714</c:v>
                </c:pt>
                <c:pt idx="4">
                  <c:v>0.56585365853658554</c:v>
                </c:pt>
              </c:numCache>
            </c:numRef>
          </c:val>
          <c:extLst>
            <c:ext xmlns:c16="http://schemas.microsoft.com/office/drawing/2014/chart" uri="{C3380CC4-5D6E-409C-BE32-E72D297353CC}">
              <c16:uniqueId val="{00000001-FE6A-4901-8F5A-6A45227DC3D0}"/>
            </c:ext>
          </c:extLst>
        </c:ser>
        <c:dLbls>
          <c:showLegendKey val="0"/>
          <c:showVal val="0"/>
          <c:showCatName val="0"/>
          <c:showSerName val="0"/>
          <c:showPercent val="0"/>
          <c:showBubbleSize val="0"/>
        </c:dLbls>
        <c:gapWidth val="20"/>
        <c:axId val="903130960"/>
        <c:axId val="903132920"/>
      </c:barChart>
      <c:catAx>
        <c:axId val="903130960"/>
        <c:scaling>
          <c:orientation val="minMax"/>
        </c:scaling>
        <c:delete val="0"/>
        <c:axPos val="l"/>
        <c:numFmt formatCode="General" sourceLinked="1"/>
        <c:majorTickMark val="out"/>
        <c:minorTickMark val="none"/>
        <c:tickLblPos val="nextTo"/>
        <c:txPr>
          <a:bodyPr/>
          <a:lstStyle/>
          <a:p>
            <a:pPr>
              <a:defRPr sz="1400"/>
            </a:pPr>
            <a:endParaRPr lang="en-US"/>
          </a:p>
        </c:txPr>
        <c:crossAx val="903132920"/>
        <c:crosses val="autoZero"/>
        <c:auto val="1"/>
        <c:lblAlgn val="ctr"/>
        <c:lblOffset val="100"/>
        <c:noMultiLvlLbl val="0"/>
      </c:catAx>
      <c:valAx>
        <c:axId val="903132920"/>
        <c:scaling>
          <c:orientation val="minMax"/>
          <c:max val="0.85000000000000009"/>
          <c:min val="0"/>
        </c:scaling>
        <c:delete val="1"/>
        <c:axPos val="b"/>
        <c:numFmt formatCode="0%" sourceLinked="1"/>
        <c:majorTickMark val="out"/>
        <c:minorTickMark val="none"/>
        <c:tickLblPos val="nextTo"/>
        <c:crossAx val="903130960"/>
        <c:crosses val="autoZero"/>
        <c:crossBetween val="between"/>
        <c:majorUnit val="0.2"/>
      </c:valAx>
      <c:spPr>
        <a:noFill/>
      </c:spPr>
    </c:plotArea>
    <c:legend>
      <c:legendPos val="b"/>
      <c:overlay val="0"/>
      <c:txPr>
        <a:bodyPr/>
        <a:lstStyle/>
        <a:p>
          <a:pPr>
            <a:defRPr sz="1800"/>
          </a:pPr>
          <a:endParaRPr lang="en-US"/>
        </a:p>
      </c:txPr>
    </c:legend>
    <c:plotVisOnly val="1"/>
    <c:dispBlanksAs val="gap"/>
    <c:showDLblsOverMax val="0"/>
  </c:chart>
  <c:spPr>
    <a:noFill/>
    <a:ln>
      <a:noFill/>
    </a:ln>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1191324196040521"/>
          <c:y val="6.636505573057451E-2"/>
          <c:w val="0.68778978716587258"/>
          <c:h val="0.81287242405687987"/>
        </c:manualLayout>
      </c:layout>
      <c:barChart>
        <c:barDir val="bar"/>
        <c:grouping val="clustered"/>
        <c:varyColors val="0"/>
        <c:ser>
          <c:idx val="1"/>
          <c:order val="0"/>
          <c:tx>
            <c:strRef>
              <c:f>Sheet1!$C$1</c:f>
              <c:strCache>
                <c:ptCount val="1"/>
                <c:pt idx="0">
                  <c:v>Canada</c:v>
                </c:pt>
              </c:strCache>
            </c:strRef>
          </c:tx>
          <c:spPr>
            <a:solidFill>
              <a:srgbClr val="A71930"/>
            </a:solidFill>
          </c:spPr>
          <c:invertIfNegative val="0"/>
          <c:dLbls>
            <c:spPr>
              <a:noFill/>
              <a:ln>
                <a:noFill/>
              </a:ln>
              <a:effectLst/>
            </c:spPr>
            <c:txPr>
              <a:bodyPr/>
              <a:lstStyle/>
              <a:p>
                <a:pPr>
                  <a:defRPr sz="1600" b="1">
                    <a:solidFill>
                      <a:sysClr val="windowText" lastClr="000000"/>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Cela a facilité votre transition personnelle et sociale à l’université </c:v>
                </c:pt>
                <c:pt idx="1">
                  <c:v>Cela vous a fourni de l’information concernant la vie sur le campus </c:v>
                </c:pt>
                <c:pt idx="2">
                  <c:v>Cela vous a aidé à comprendre les attentes scolaires de l’université </c:v>
                </c:pt>
                <c:pt idx="3">
                  <c:v>Cela vous a donné confiance </c:v>
                </c:pt>
                <c:pt idx="4">
                  <c:v>Cela vous a fourni de l’information concernant les services étudiants </c:v>
                </c:pt>
                <c:pt idx="5">
                  <c:v>Vous avez eu le sentiment d’être bienvenu </c:v>
                </c:pt>
              </c:strCache>
            </c:strRef>
          </c:cat>
          <c:val>
            <c:numRef>
              <c:f>Sheet1!$C$2:$C$7</c:f>
              <c:numCache>
                <c:formatCode>0%</c:formatCode>
                <c:ptCount val="6"/>
                <c:pt idx="0">
                  <c:v>0.75567103339245556</c:v>
                </c:pt>
                <c:pt idx="1">
                  <c:v>0.83607467510548927</c:v>
                </c:pt>
                <c:pt idx="2">
                  <c:v>0.81169637412908946</c:v>
                </c:pt>
                <c:pt idx="3">
                  <c:v>0.77939352003942108</c:v>
                </c:pt>
                <c:pt idx="4">
                  <c:v>0.86387034350031056</c:v>
                </c:pt>
                <c:pt idx="5">
                  <c:v>0.88731202783987162</c:v>
                </c:pt>
              </c:numCache>
            </c:numRef>
          </c:val>
          <c:extLst>
            <c:ext xmlns:c16="http://schemas.microsoft.com/office/drawing/2014/chart" uri="{C3380CC4-5D6E-409C-BE32-E72D297353CC}">
              <c16:uniqueId val="{00000000-7417-4AD4-B6CD-DCFE6919B945}"/>
            </c:ext>
          </c:extLst>
        </c:ser>
        <c:ser>
          <c:idx val="0"/>
          <c:order val="1"/>
          <c:tx>
            <c:strRef>
              <c:f>Sheet1!$B$1</c:f>
              <c:strCache>
                <c:ptCount val="1"/>
                <c:pt idx="0">
                  <c:v>Cool Beans</c:v>
                </c:pt>
              </c:strCache>
            </c:strRef>
          </c:tx>
          <c:spPr>
            <a:solidFill>
              <a:srgbClr val="F3CF45"/>
            </a:solidFill>
          </c:spPr>
          <c:invertIfNegative val="0"/>
          <c:dLbls>
            <c:spPr>
              <a:noFill/>
              <a:ln>
                <a:noFill/>
              </a:ln>
              <a:effectLst/>
            </c:spPr>
            <c:txPr>
              <a:bodyPr/>
              <a:lstStyle/>
              <a:p>
                <a:pPr>
                  <a:defRPr sz="1600" b="1">
                    <a:solidFill>
                      <a:sysClr val="windowText" lastClr="000000"/>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Cela a facilité votre transition personnelle et sociale à l’université </c:v>
                </c:pt>
                <c:pt idx="1">
                  <c:v>Cela vous a fourni de l’information concernant la vie sur le campus </c:v>
                </c:pt>
                <c:pt idx="2">
                  <c:v>Cela vous a aidé à comprendre les attentes scolaires de l’université </c:v>
                </c:pt>
                <c:pt idx="3">
                  <c:v>Cela vous a donné confiance </c:v>
                </c:pt>
                <c:pt idx="4">
                  <c:v>Cela vous a fourni de l’information concernant les services étudiants </c:v>
                </c:pt>
                <c:pt idx="5">
                  <c:v>Vous avez eu le sentiment d’être bienvenu </c:v>
                </c:pt>
              </c:strCache>
            </c:strRef>
          </c:cat>
          <c:val>
            <c:numRef>
              <c:f>Sheet1!$B$2:$B$7</c:f>
              <c:numCache>
                <c:formatCode>0%</c:formatCode>
                <c:ptCount val="6"/>
                <c:pt idx="0">
                  <c:v>0.82812500000000155</c:v>
                </c:pt>
                <c:pt idx="1">
                  <c:v>0.84375000000000155</c:v>
                </c:pt>
                <c:pt idx="2">
                  <c:v>0.86718750000000155</c:v>
                </c:pt>
                <c:pt idx="3">
                  <c:v>0.87500000000000178</c:v>
                </c:pt>
                <c:pt idx="4">
                  <c:v>0.91406250000000178</c:v>
                </c:pt>
                <c:pt idx="5">
                  <c:v>0.90625000000000189</c:v>
                </c:pt>
              </c:numCache>
            </c:numRef>
          </c:val>
          <c:extLst>
            <c:ext xmlns:c16="http://schemas.microsoft.com/office/drawing/2014/chart" uri="{C3380CC4-5D6E-409C-BE32-E72D297353CC}">
              <c16:uniqueId val="{00000001-7417-4AD4-B6CD-DCFE6919B945}"/>
            </c:ext>
          </c:extLst>
        </c:ser>
        <c:dLbls>
          <c:showLegendKey val="0"/>
          <c:showVal val="0"/>
          <c:showCatName val="0"/>
          <c:showSerName val="0"/>
          <c:showPercent val="0"/>
          <c:showBubbleSize val="0"/>
        </c:dLbls>
        <c:gapWidth val="20"/>
        <c:axId val="903131352"/>
        <c:axId val="903136448"/>
      </c:barChart>
      <c:catAx>
        <c:axId val="903131352"/>
        <c:scaling>
          <c:orientation val="minMax"/>
        </c:scaling>
        <c:delete val="0"/>
        <c:axPos val="l"/>
        <c:numFmt formatCode="General" sourceLinked="1"/>
        <c:majorTickMark val="out"/>
        <c:minorTickMark val="none"/>
        <c:tickLblPos val="nextTo"/>
        <c:txPr>
          <a:bodyPr/>
          <a:lstStyle/>
          <a:p>
            <a:pPr>
              <a:defRPr sz="1600"/>
            </a:pPr>
            <a:endParaRPr lang="en-US"/>
          </a:p>
        </c:txPr>
        <c:crossAx val="903136448"/>
        <c:crosses val="autoZero"/>
        <c:auto val="1"/>
        <c:lblAlgn val="ctr"/>
        <c:lblOffset val="100"/>
        <c:noMultiLvlLbl val="0"/>
      </c:catAx>
      <c:valAx>
        <c:axId val="903136448"/>
        <c:scaling>
          <c:orientation val="minMax"/>
          <c:max val="1"/>
          <c:min val="0"/>
        </c:scaling>
        <c:delete val="1"/>
        <c:axPos val="b"/>
        <c:numFmt formatCode="0%" sourceLinked="1"/>
        <c:majorTickMark val="out"/>
        <c:minorTickMark val="none"/>
        <c:tickLblPos val="nextTo"/>
        <c:crossAx val="903131352"/>
        <c:crosses val="autoZero"/>
        <c:crossBetween val="between"/>
        <c:majorUnit val="0.2"/>
      </c:valAx>
      <c:spPr>
        <a:noFill/>
      </c:spPr>
    </c:plotArea>
    <c:legend>
      <c:legendPos val="b"/>
      <c:overlay val="0"/>
      <c:txPr>
        <a:bodyPr/>
        <a:lstStyle/>
        <a:p>
          <a:pPr>
            <a:defRPr sz="1800"/>
          </a:pPr>
          <a:endParaRPr lang="en-US"/>
        </a:p>
      </c:txPr>
    </c:legend>
    <c:plotVisOnly val="1"/>
    <c:dispBlanksAs val="gap"/>
    <c:showDLblsOverMax val="0"/>
  </c:chart>
  <c:spPr>
    <a:noFill/>
    <a:ln>
      <a:noFill/>
    </a:ln>
  </c:sp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1191324196040521"/>
          <c:y val="6.636505573057451E-2"/>
          <c:w val="0.68778978716587258"/>
          <c:h val="0.77301029678982436"/>
        </c:manualLayout>
      </c:layout>
      <c:barChart>
        <c:barDir val="bar"/>
        <c:grouping val="clustered"/>
        <c:varyColors val="0"/>
        <c:ser>
          <c:idx val="1"/>
          <c:order val="0"/>
          <c:tx>
            <c:strRef>
              <c:f>Sheet1!$C$1</c:f>
              <c:strCache>
                <c:ptCount val="1"/>
                <c:pt idx="0">
                  <c:v>Canada</c:v>
                </c:pt>
              </c:strCache>
            </c:strRef>
          </c:tx>
          <c:spPr>
            <a:solidFill>
              <a:srgbClr val="A71930"/>
            </a:solidFill>
          </c:spPr>
          <c:invertIfNegative val="0"/>
          <c:dLbls>
            <c:spPr>
              <a:noFill/>
              <a:ln>
                <a:noFill/>
              </a:ln>
              <a:effectLst/>
            </c:spPr>
            <c:txPr>
              <a:bodyPr/>
              <a:lstStyle/>
              <a:p>
                <a:pPr>
                  <a:defRPr sz="1600" b="1">
                    <a:solidFill>
                      <a:sysClr val="windowText" lastClr="000000"/>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Participation à un programme d’orientation </c:v>
                </c:pt>
              </c:strCache>
            </c:strRef>
          </c:cat>
          <c:val>
            <c:numRef>
              <c:f>Sheet1!$C$2:$C$2</c:f>
              <c:numCache>
                <c:formatCode>0%</c:formatCode>
                <c:ptCount val="1"/>
                <c:pt idx="0">
                  <c:v>0.49621943503869481</c:v>
                </c:pt>
              </c:numCache>
            </c:numRef>
          </c:val>
          <c:extLst>
            <c:ext xmlns:c16="http://schemas.microsoft.com/office/drawing/2014/chart" uri="{C3380CC4-5D6E-409C-BE32-E72D297353CC}">
              <c16:uniqueId val="{00000000-03EB-44D2-9875-494D3E702AA5}"/>
            </c:ext>
          </c:extLst>
        </c:ser>
        <c:ser>
          <c:idx val="0"/>
          <c:order val="1"/>
          <c:tx>
            <c:strRef>
              <c:f>Sheet1!$B$1</c:f>
              <c:strCache>
                <c:ptCount val="1"/>
                <c:pt idx="0">
                  <c:v>Cool Beans</c:v>
                </c:pt>
              </c:strCache>
            </c:strRef>
          </c:tx>
          <c:spPr>
            <a:solidFill>
              <a:srgbClr val="F3CF45"/>
            </a:solidFill>
          </c:spPr>
          <c:invertIfNegative val="0"/>
          <c:dLbls>
            <c:spPr>
              <a:noFill/>
              <a:ln>
                <a:noFill/>
              </a:ln>
              <a:effectLst/>
            </c:spPr>
            <c:txPr>
              <a:bodyPr/>
              <a:lstStyle/>
              <a:p>
                <a:pPr>
                  <a:defRPr sz="1600" b="1">
                    <a:solidFill>
                      <a:sysClr val="windowText" lastClr="000000"/>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Participation à un programme d’orientation </c:v>
                </c:pt>
              </c:strCache>
            </c:strRef>
          </c:cat>
          <c:val>
            <c:numRef>
              <c:f>Sheet1!$B$2:$B$2</c:f>
              <c:numCache>
                <c:formatCode>0%</c:formatCode>
                <c:ptCount val="1"/>
                <c:pt idx="0">
                  <c:v>0.3121951219512194</c:v>
                </c:pt>
              </c:numCache>
            </c:numRef>
          </c:val>
          <c:extLst>
            <c:ext xmlns:c16="http://schemas.microsoft.com/office/drawing/2014/chart" uri="{C3380CC4-5D6E-409C-BE32-E72D297353CC}">
              <c16:uniqueId val="{00000001-03EB-44D2-9875-494D3E702AA5}"/>
            </c:ext>
          </c:extLst>
        </c:ser>
        <c:dLbls>
          <c:showLegendKey val="0"/>
          <c:showVal val="0"/>
          <c:showCatName val="0"/>
          <c:showSerName val="0"/>
          <c:showPercent val="0"/>
          <c:showBubbleSize val="0"/>
        </c:dLbls>
        <c:gapWidth val="20"/>
        <c:axId val="903135664"/>
        <c:axId val="903136056"/>
      </c:barChart>
      <c:catAx>
        <c:axId val="903135664"/>
        <c:scaling>
          <c:orientation val="minMax"/>
        </c:scaling>
        <c:delete val="0"/>
        <c:axPos val="l"/>
        <c:numFmt formatCode="General" sourceLinked="1"/>
        <c:majorTickMark val="out"/>
        <c:minorTickMark val="none"/>
        <c:tickLblPos val="nextTo"/>
        <c:txPr>
          <a:bodyPr/>
          <a:lstStyle/>
          <a:p>
            <a:pPr>
              <a:defRPr sz="1600"/>
            </a:pPr>
            <a:endParaRPr lang="en-US"/>
          </a:p>
        </c:txPr>
        <c:crossAx val="903136056"/>
        <c:crosses val="autoZero"/>
        <c:auto val="1"/>
        <c:lblAlgn val="ctr"/>
        <c:lblOffset val="100"/>
        <c:noMultiLvlLbl val="0"/>
      </c:catAx>
      <c:valAx>
        <c:axId val="903136056"/>
        <c:scaling>
          <c:orientation val="minMax"/>
          <c:max val="0.9"/>
          <c:min val="0"/>
        </c:scaling>
        <c:delete val="1"/>
        <c:axPos val="b"/>
        <c:numFmt formatCode="0%" sourceLinked="1"/>
        <c:majorTickMark val="out"/>
        <c:minorTickMark val="none"/>
        <c:tickLblPos val="nextTo"/>
        <c:crossAx val="903135664"/>
        <c:crosses val="autoZero"/>
        <c:crossBetween val="between"/>
        <c:majorUnit val="0.2"/>
      </c:valAx>
      <c:spPr>
        <a:noFill/>
      </c:spPr>
    </c:plotArea>
    <c:plotVisOnly val="1"/>
    <c:dispBlanksAs val="gap"/>
    <c:showDLblsOverMax val="0"/>
  </c:chart>
  <c:spPr>
    <a:noFill/>
    <a:ln>
      <a:noFill/>
    </a:ln>
  </c:sp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CA"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367B62A6-817F-474E-9D23-4A6B140525C3}" type="datetimeFigureOut">
              <a:rPr lang="en-CA" smtClean="0"/>
              <a:t>2022-10-12</a:t>
            </a:fld>
            <a:endParaRPr lang="en-CA"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r>
              <a:rPr lang="en-US" dirty="0"/>
              <a:t>Source: 2022 First-Year Student Survey</a:t>
            </a:r>
            <a:endParaRPr lang="en-CA"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5C1060A6-04D4-4378-9BE9-835D923FED28}" type="slidenum">
              <a:rPr lang="en-CA" smtClean="0"/>
              <a:t>‹#›</a:t>
            </a:fld>
            <a:endParaRPr lang="en-CA" dirty="0"/>
          </a:p>
        </p:txBody>
      </p:sp>
    </p:spTree>
    <p:extLst>
      <p:ext uri="{BB962C8B-B14F-4D97-AF65-F5344CB8AC3E}">
        <p14:creationId xmlns:p14="http://schemas.microsoft.com/office/powerpoint/2010/main" val="129071371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CA"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69DAB4AB-184B-42B9-803A-E9D5A0DD81C5}" type="datetimeFigureOut">
              <a:rPr lang="en-CA" smtClean="0"/>
              <a:t>2022-10-12</a:t>
            </a:fld>
            <a:endParaRPr lang="en-CA"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CA"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r>
              <a:rPr lang="en-US" dirty="0"/>
              <a:t>Source: 2022 First-Year Student Survey</a:t>
            </a:r>
            <a:endParaRPr lang="en-CA"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1A013442-15CB-411F-82F1-E4D997B984C8}" type="slidenum">
              <a:rPr lang="en-CA" smtClean="0"/>
              <a:t>‹#›</a:t>
            </a:fld>
            <a:endParaRPr lang="en-CA" dirty="0"/>
          </a:p>
        </p:txBody>
      </p:sp>
    </p:spTree>
    <p:extLst>
      <p:ext uri="{BB962C8B-B14F-4D97-AF65-F5344CB8AC3E}">
        <p14:creationId xmlns:p14="http://schemas.microsoft.com/office/powerpoint/2010/main" val="109770634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1A013442-15CB-411F-82F1-E4D997B984C8}" type="slidenum">
              <a:rPr lang="en-CA" smtClean="0"/>
              <a:t>1</a:t>
            </a:fld>
            <a:endParaRPr lang="en-CA" dirty="0"/>
          </a:p>
        </p:txBody>
      </p:sp>
    </p:spTree>
    <p:extLst>
      <p:ext uri="{BB962C8B-B14F-4D97-AF65-F5344CB8AC3E}">
        <p14:creationId xmlns:p14="http://schemas.microsoft.com/office/powerpoint/2010/main" val="32149596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ORIENT1. </a:t>
            </a:r>
            <a:r>
              <a:rPr lang="fr-FR" sz="1200" kern="1200" dirty="0">
                <a:solidFill>
                  <a:schemeClr val="tx1"/>
                </a:solidFill>
                <a:effectLst/>
                <a:latin typeface="+mn-lt"/>
                <a:ea typeface="+mn-ea"/>
                <a:cs typeface="+mn-cs"/>
              </a:rPr>
              <a:t>Avez-vous pris part à un programme d’orientation avant ou après votre arrivée à l’université l’automne dernier?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Note : Seuls ceux qui ont participé à un programme d'orientation ont eu à indiquer leur niveau de satisfaction. % qui évaluent chaque aspect de l'orientation comme « très satisfait » ou « satisfait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ORIENT2 – ORIENT7. </a:t>
            </a:r>
            <a:r>
              <a:rPr lang="fr-FR" sz="1200" kern="1200" dirty="0">
                <a:solidFill>
                  <a:schemeClr val="tx1"/>
                </a:solidFill>
                <a:effectLst/>
                <a:latin typeface="+mn-lt"/>
                <a:ea typeface="+mn-ea"/>
                <a:cs typeface="+mn-cs"/>
              </a:rPr>
              <a:t>Dans quelle mesure avez-vous été satisfait de chacun des aspects suivants? </a:t>
            </a:r>
            <a:endParaRPr lang="en-CA" dirty="0"/>
          </a:p>
        </p:txBody>
      </p:sp>
      <p:sp>
        <p:nvSpPr>
          <p:cNvPr id="4" name="Slide Number Placeholder 3"/>
          <p:cNvSpPr>
            <a:spLocks noGrp="1"/>
          </p:cNvSpPr>
          <p:nvPr>
            <p:ph type="sldNum" sz="quarter" idx="10"/>
          </p:nvPr>
        </p:nvSpPr>
        <p:spPr/>
        <p:txBody>
          <a:bodyPr/>
          <a:lstStyle/>
          <a:p>
            <a:fld id="{1A013442-15CB-411F-82F1-E4D997B984C8}" type="slidenum">
              <a:rPr lang="en-CA" smtClean="0"/>
              <a:t>10</a:t>
            </a:fld>
            <a:endParaRPr lang="en-CA" dirty="0"/>
          </a:p>
        </p:txBody>
      </p:sp>
    </p:spTree>
    <p:extLst>
      <p:ext uri="{BB962C8B-B14F-4D97-AF65-F5344CB8AC3E}">
        <p14:creationId xmlns:p14="http://schemas.microsoft.com/office/powerpoint/2010/main" val="40962118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EXP18. </a:t>
            </a:r>
            <a:r>
              <a:rPr lang="fr-FR" dirty="0"/>
              <a:t>Est-ce que l’&lt;nom de l’université&gt; a répondu à vos attentes, a dépassé vos attentes ou n’a pas répondu à vos attentes?</a:t>
            </a:r>
            <a:endParaRPr lang="en-CA" dirty="0"/>
          </a:p>
        </p:txBody>
      </p:sp>
      <p:sp>
        <p:nvSpPr>
          <p:cNvPr id="4" name="Slide Number Placeholder 3"/>
          <p:cNvSpPr>
            <a:spLocks noGrp="1"/>
          </p:cNvSpPr>
          <p:nvPr>
            <p:ph type="sldNum" sz="quarter" idx="10"/>
          </p:nvPr>
        </p:nvSpPr>
        <p:spPr/>
        <p:txBody>
          <a:bodyPr/>
          <a:lstStyle/>
          <a:p>
            <a:fld id="{1A013442-15CB-411F-82F1-E4D997B984C8}" type="slidenum">
              <a:rPr lang="en-CA" smtClean="0"/>
              <a:t>11</a:t>
            </a:fld>
            <a:endParaRPr lang="en-CA" dirty="0"/>
          </a:p>
        </p:txBody>
      </p:sp>
    </p:spTree>
    <p:extLst>
      <p:ext uri="{BB962C8B-B14F-4D97-AF65-F5344CB8AC3E}">
        <p14:creationId xmlns:p14="http://schemas.microsoft.com/office/powerpoint/2010/main" val="34963465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Note : </a:t>
            </a:r>
            <a:r>
              <a:rPr lang="fr-FR" dirty="0"/>
              <a:t>% que « beaucoup » ou « moyennement » de succès.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Note : </a:t>
            </a:r>
            <a:r>
              <a:rPr lang="fr-FR" sz="1200" kern="1200" dirty="0">
                <a:solidFill>
                  <a:schemeClr val="tx1"/>
                </a:solidFill>
                <a:effectLst/>
                <a:latin typeface="+mn-lt"/>
                <a:ea typeface="+mn-ea"/>
                <a:cs typeface="+mn-cs"/>
              </a:rPr>
              <a:t>Dans cette partie du questionnaire, les étudiants pouvaient cocher la case « Ne peux exprimer une opinion ». Ces réponses ont été exclues des calculs.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TRAN1-18.</a:t>
            </a:r>
            <a:r>
              <a:rPr lang="en-CA" baseline="0" dirty="0"/>
              <a:t> </a:t>
            </a:r>
            <a:r>
              <a:rPr lang="fr-FR" baseline="0" dirty="0"/>
              <a:t>Dans quelle mesure avez-vous réussi à vous adapter aux différents aspects suivants de la vie universitaire?</a:t>
            </a:r>
            <a:endParaRPr lang="en-US" dirty="0"/>
          </a:p>
        </p:txBody>
      </p:sp>
      <p:sp>
        <p:nvSpPr>
          <p:cNvPr id="4" name="Slide Number Placeholder 3"/>
          <p:cNvSpPr>
            <a:spLocks noGrp="1"/>
          </p:cNvSpPr>
          <p:nvPr>
            <p:ph type="sldNum" sz="quarter" idx="10"/>
          </p:nvPr>
        </p:nvSpPr>
        <p:spPr/>
        <p:txBody>
          <a:bodyPr/>
          <a:lstStyle/>
          <a:p>
            <a:fld id="{1A013442-15CB-411F-82F1-E4D997B984C8}" type="slidenum">
              <a:rPr lang="en-CA" smtClean="0"/>
              <a:t>12</a:t>
            </a:fld>
            <a:endParaRPr lang="en-CA" dirty="0"/>
          </a:p>
        </p:txBody>
      </p:sp>
    </p:spTree>
    <p:extLst>
      <p:ext uri="{BB962C8B-B14F-4D97-AF65-F5344CB8AC3E}">
        <p14:creationId xmlns:p14="http://schemas.microsoft.com/office/powerpoint/2010/main" val="21375381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Note : % que « beaucoup » ou « moyennement » de succès.</a:t>
            </a:r>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Note : Dans cette partie du questionnaire, les étudiants pouvaient cocher la case « Ne peux exprimer une opinion ». Ces réponses ont été exclues des calculs.</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TRAN1-18. Dans quelle mesure avez-vous réussi à vous adapter aux différents aspects suivants de la vie universitaire?</a:t>
            </a:r>
          </a:p>
          <a:p>
            <a:endParaRPr lang="en-US" dirty="0"/>
          </a:p>
        </p:txBody>
      </p:sp>
      <p:sp>
        <p:nvSpPr>
          <p:cNvPr id="4" name="Slide Number Placeholder 3"/>
          <p:cNvSpPr>
            <a:spLocks noGrp="1"/>
          </p:cNvSpPr>
          <p:nvPr>
            <p:ph type="sldNum" sz="quarter" idx="10"/>
          </p:nvPr>
        </p:nvSpPr>
        <p:spPr/>
        <p:txBody>
          <a:bodyPr/>
          <a:lstStyle/>
          <a:p>
            <a:fld id="{1A013442-15CB-411F-82F1-E4D997B984C8}" type="slidenum">
              <a:rPr lang="en-CA" smtClean="0"/>
              <a:t>13</a:t>
            </a:fld>
            <a:endParaRPr lang="en-CA" dirty="0"/>
          </a:p>
        </p:txBody>
      </p:sp>
    </p:spTree>
    <p:extLst>
      <p:ext uri="{BB962C8B-B14F-4D97-AF65-F5344CB8AC3E}">
        <p14:creationId xmlns:p14="http://schemas.microsoft.com/office/powerpoint/2010/main" val="1459840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Note : Dans cette partie du questionnaire, les étudiants pouvaient cocher la case « Ne peux exprimer une opinion ». Ces réponses ont été exclues des calculs.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TRAN17.</a:t>
            </a:r>
            <a:r>
              <a:rPr lang="en-CA" baseline="0" dirty="0"/>
              <a:t> </a:t>
            </a:r>
            <a:r>
              <a:rPr lang="fr-FR" baseline="0" dirty="0"/>
              <a:t>Dans quelle mesure avez-vous réussi à vous adapter aux différents aspects suivants de la vie universitaire</a:t>
            </a:r>
            <a:r>
              <a:rPr lang="en-CA" baseline="0" dirty="0"/>
              <a:t>? </a:t>
            </a:r>
            <a:r>
              <a:rPr lang="fr-FR" baseline="0" dirty="0"/>
              <a:t>Éprouver un sentiment d’appartenance à l’université</a:t>
            </a:r>
            <a:r>
              <a:rPr lang="en-CA" baseline="0" dirty="0"/>
              <a:t>.</a:t>
            </a:r>
            <a:endParaRPr lang="en-CA" dirty="0"/>
          </a:p>
        </p:txBody>
      </p:sp>
      <p:sp>
        <p:nvSpPr>
          <p:cNvPr id="4" name="Slide Number Placeholder 3"/>
          <p:cNvSpPr>
            <a:spLocks noGrp="1"/>
          </p:cNvSpPr>
          <p:nvPr>
            <p:ph type="sldNum" sz="quarter" idx="10"/>
          </p:nvPr>
        </p:nvSpPr>
        <p:spPr/>
        <p:txBody>
          <a:bodyPr/>
          <a:lstStyle/>
          <a:p>
            <a:fld id="{1A013442-15CB-411F-82F1-E4D997B984C8}" type="slidenum">
              <a:rPr lang="en-CA" smtClean="0"/>
              <a:t>14</a:t>
            </a:fld>
            <a:endParaRPr lang="en-CA" dirty="0"/>
          </a:p>
        </p:txBody>
      </p:sp>
    </p:spTree>
    <p:extLst>
      <p:ext uri="{BB962C8B-B14F-4D97-AF65-F5344CB8AC3E}">
        <p14:creationId xmlns:p14="http://schemas.microsoft.com/office/powerpoint/2010/main" val="20249348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Note : % qui sont « tout à fait d'accord » ou « d'accord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CMT10-13.</a:t>
            </a:r>
            <a:r>
              <a:rPr lang="en-CA" baseline="0" dirty="0"/>
              <a:t> </a:t>
            </a:r>
            <a:r>
              <a:rPr lang="fr-FR" baseline="0" dirty="0"/>
              <a:t>Veuillez indiquer dans quelle mesure vous êtes d’accord avec les énoncés suivants.</a:t>
            </a:r>
            <a:endParaRPr lang="en-CA" dirty="0"/>
          </a:p>
        </p:txBody>
      </p:sp>
      <p:sp>
        <p:nvSpPr>
          <p:cNvPr id="4" name="Slide Number Placeholder 3"/>
          <p:cNvSpPr>
            <a:spLocks noGrp="1"/>
          </p:cNvSpPr>
          <p:nvPr>
            <p:ph type="sldNum" sz="quarter" idx="10"/>
          </p:nvPr>
        </p:nvSpPr>
        <p:spPr/>
        <p:txBody>
          <a:bodyPr/>
          <a:lstStyle/>
          <a:p>
            <a:fld id="{1A013442-15CB-411F-82F1-E4D997B984C8}" type="slidenum">
              <a:rPr lang="en-CA" smtClean="0"/>
              <a:t>15</a:t>
            </a:fld>
            <a:endParaRPr lang="en-CA" dirty="0"/>
          </a:p>
        </p:txBody>
      </p:sp>
    </p:spTree>
    <p:extLst>
      <p:ext uri="{BB962C8B-B14F-4D97-AF65-F5344CB8AC3E}">
        <p14:creationId xmlns:p14="http://schemas.microsoft.com/office/powerpoint/2010/main" val="5786140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Note : % qui sont « tout à fait d'accord » ou « d'accord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PROF1-15. </a:t>
            </a:r>
            <a:r>
              <a:rPr lang="fr-CA" sz="1200" kern="1200" dirty="0">
                <a:solidFill>
                  <a:schemeClr val="tx1"/>
                </a:solidFill>
                <a:effectLst/>
                <a:latin typeface="+mn-lt"/>
                <a:ea typeface="+mn-ea"/>
                <a:cs typeface="+mn-cs"/>
              </a:rPr>
              <a:t>Veuillez indiquer dans quelle mesure vous êtes d’accord avec chacun des énoncés suivants concernant vos professeurs</a:t>
            </a:r>
            <a:r>
              <a:rPr lang="en-US" sz="1200" kern="1200" dirty="0">
                <a:solidFill>
                  <a:schemeClr val="tx1"/>
                </a:solidFill>
                <a:effectLst/>
                <a:latin typeface="+mn-lt"/>
                <a:ea typeface="+mn-ea"/>
                <a:cs typeface="+mn-cs"/>
              </a:rPr>
              <a:t>.</a:t>
            </a:r>
            <a:endParaRPr lang="en-CA" dirty="0"/>
          </a:p>
          <a:p>
            <a:endParaRPr lang="en-CA" dirty="0"/>
          </a:p>
        </p:txBody>
      </p:sp>
      <p:sp>
        <p:nvSpPr>
          <p:cNvPr id="4" name="Slide Number Placeholder 3"/>
          <p:cNvSpPr>
            <a:spLocks noGrp="1"/>
          </p:cNvSpPr>
          <p:nvPr>
            <p:ph type="sldNum" sz="quarter" idx="10"/>
          </p:nvPr>
        </p:nvSpPr>
        <p:spPr/>
        <p:txBody>
          <a:bodyPr/>
          <a:lstStyle/>
          <a:p>
            <a:fld id="{1A013442-15CB-411F-82F1-E4D997B984C8}" type="slidenum">
              <a:rPr lang="en-CA" smtClean="0"/>
              <a:t>16</a:t>
            </a:fld>
            <a:endParaRPr lang="en-CA" dirty="0"/>
          </a:p>
        </p:txBody>
      </p:sp>
    </p:spTree>
    <p:extLst>
      <p:ext uri="{BB962C8B-B14F-4D97-AF65-F5344CB8AC3E}">
        <p14:creationId xmlns:p14="http://schemas.microsoft.com/office/powerpoint/2010/main" val="32075679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Note : % qui sont « tout à fait d'accord » ou « d'accord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PROF1-15. Veuillez indiquer dans quelle mesure vous êtes d’accord avec chacun des énoncés suivants concernant vos professeurs.</a:t>
            </a:r>
          </a:p>
          <a:p>
            <a:endParaRPr lang="en-CA" dirty="0"/>
          </a:p>
        </p:txBody>
      </p:sp>
      <p:sp>
        <p:nvSpPr>
          <p:cNvPr id="4" name="Slide Number Placeholder 3"/>
          <p:cNvSpPr>
            <a:spLocks noGrp="1"/>
          </p:cNvSpPr>
          <p:nvPr>
            <p:ph type="sldNum" sz="quarter" idx="10"/>
          </p:nvPr>
        </p:nvSpPr>
        <p:spPr/>
        <p:txBody>
          <a:bodyPr/>
          <a:lstStyle/>
          <a:p>
            <a:fld id="{1A013442-15CB-411F-82F1-E4D997B984C8}" type="slidenum">
              <a:rPr lang="en-CA" smtClean="0"/>
              <a:t>17</a:t>
            </a:fld>
            <a:endParaRPr lang="en-CA" dirty="0"/>
          </a:p>
        </p:txBody>
      </p:sp>
    </p:spTree>
    <p:extLst>
      <p:ext uri="{BB962C8B-B14F-4D97-AF65-F5344CB8AC3E}">
        <p14:creationId xmlns:p14="http://schemas.microsoft.com/office/powerpoint/2010/main" val="7448679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Note : </a:t>
            </a:r>
            <a:r>
              <a:rPr lang="en-US" sz="1200" kern="1200" dirty="0">
                <a:solidFill>
                  <a:schemeClr val="tx1"/>
                </a:solidFill>
                <a:effectLst/>
                <a:latin typeface="+mn-lt"/>
                <a:ea typeface="+mn-ea"/>
                <a:cs typeface="+mn-cs"/>
              </a:rPr>
              <a:t> </a:t>
            </a:r>
            <a:r>
              <a:rPr lang="fr-FR" sz="1200" kern="1200" dirty="0">
                <a:solidFill>
                  <a:schemeClr val="tx1"/>
                </a:solidFill>
                <a:effectLst/>
                <a:latin typeface="+mn-lt"/>
                <a:ea typeface="+mn-ea"/>
                <a:cs typeface="+mn-cs"/>
              </a:rPr>
              <a:t>Les répondants ont indiqué leurs trois premiers choix</a:t>
            </a:r>
            <a:r>
              <a:rPr lang="en-US" sz="1200" kern="1200" dirty="0">
                <a:solidFill>
                  <a:schemeClr val="tx1"/>
                </a:solidFill>
                <a:effectLst/>
                <a:latin typeface="+mn-lt"/>
                <a:ea typeface="+mn-ea"/>
                <a:cs typeface="+mn-cs"/>
              </a:rPr>
              <a:t>.</a:t>
            </a:r>
            <a:r>
              <a:rPr lang="en-US" sz="1200" kern="1200" baseline="0" dirty="0">
                <a:solidFill>
                  <a:schemeClr val="tx1"/>
                </a:solidFill>
                <a:effectLst/>
                <a:latin typeface="+mn-lt"/>
                <a:ea typeface="+mn-ea"/>
                <a:cs typeface="+mn-cs"/>
              </a:rPr>
              <a:t> </a:t>
            </a:r>
            <a:r>
              <a:rPr lang="fr-FR" sz="1200" kern="1200" baseline="0" dirty="0">
                <a:solidFill>
                  <a:schemeClr val="tx1"/>
                </a:solidFill>
                <a:effectLst/>
                <a:latin typeface="+mn-lt"/>
                <a:ea typeface="+mn-ea"/>
                <a:cs typeface="+mn-cs"/>
              </a:rPr>
              <a:t>% représentent ceux qui ont sélectionné parmi les 3 premiers</a:t>
            </a:r>
            <a:r>
              <a:rPr lang="en-US" sz="1200" kern="1200" baseline="0" dirty="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a:p>
            <a:endParaRPr lang="en-CA" dirty="0"/>
          </a:p>
          <a:p>
            <a:r>
              <a:rPr lang="en-CA" dirty="0"/>
              <a:t>PROF18-20. </a:t>
            </a:r>
            <a:r>
              <a:rPr lang="fr-FR" sz="1200" kern="1200" dirty="0">
                <a:solidFill>
                  <a:schemeClr val="tx1"/>
                </a:solidFill>
                <a:effectLst/>
                <a:latin typeface="+mn-lt"/>
                <a:ea typeface="+mn-ea"/>
                <a:cs typeface="+mn-cs"/>
              </a:rPr>
              <a:t>Selon vous, quels sont les trois énoncés les plus importants, peu importe ce que vous pensez de la performance de vos professeurs? </a:t>
            </a:r>
            <a:endParaRPr lang="en-CA" dirty="0"/>
          </a:p>
        </p:txBody>
      </p:sp>
      <p:sp>
        <p:nvSpPr>
          <p:cNvPr id="4" name="Slide Number Placeholder 3"/>
          <p:cNvSpPr>
            <a:spLocks noGrp="1"/>
          </p:cNvSpPr>
          <p:nvPr>
            <p:ph type="sldNum" sz="quarter" idx="10"/>
          </p:nvPr>
        </p:nvSpPr>
        <p:spPr/>
        <p:txBody>
          <a:bodyPr/>
          <a:lstStyle/>
          <a:p>
            <a:fld id="{1A013442-15CB-411F-82F1-E4D997B984C8}" type="slidenum">
              <a:rPr lang="en-CA" smtClean="0"/>
              <a:t>18</a:t>
            </a:fld>
            <a:endParaRPr lang="en-CA" dirty="0"/>
          </a:p>
        </p:txBody>
      </p:sp>
    </p:spTree>
    <p:extLst>
      <p:ext uri="{BB962C8B-B14F-4D97-AF65-F5344CB8AC3E}">
        <p14:creationId xmlns:p14="http://schemas.microsoft.com/office/powerpoint/2010/main" val="31032221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PROF17. </a:t>
            </a:r>
            <a:r>
              <a:rPr lang="fr-FR" sz="1200" kern="1200" dirty="0">
                <a:solidFill>
                  <a:schemeClr val="tx1"/>
                </a:solidFill>
                <a:effectLst/>
                <a:latin typeface="+mn-lt"/>
                <a:ea typeface="+mn-ea"/>
                <a:cs typeface="+mn-cs"/>
              </a:rPr>
              <a:t>Considérant tous vos professeurs ainsi que tous vos cours, veuillez indiquer dans quelle mesure vous êtes d’accord avec l’énoncé suivant </a:t>
            </a:r>
            <a:r>
              <a:rPr lang="en-US" sz="1200" kern="1200" dirty="0">
                <a:solidFill>
                  <a:schemeClr val="tx1"/>
                </a:solidFill>
                <a:effectLst/>
                <a:latin typeface="+mn-lt"/>
                <a:ea typeface="+mn-ea"/>
                <a:cs typeface="+mn-cs"/>
              </a:rPr>
              <a:t>:</a:t>
            </a:r>
            <a:r>
              <a:rPr lang="en-US" sz="1200" kern="1200" baseline="0" dirty="0">
                <a:solidFill>
                  <a:schemeClr val="tx1"/>
                </a:solidFill>
                <a:effectLst/>
                <a:latin typeface="+mn-lt"/>
                <a:ea typeface="+mn-ea"/>
                <a:cs typeface="+mn-cs"/>
              </a:rPr>
              <a:t> </a:t>
            </a:r>
            <a:r>
              <a:rPr lang="fr-FR" sz="1200" kern="1200" dirty="0">
                <a:solidFill>
                  <a:schemeClr val="tx1"/>
                </a:solidFill>
                <a:effectLst/>
                <a:latin typeface="+mn-lt"/>
                <a:ea typeface="+mn-ea"/>
                <a:cs typeface="+mn-cs"/>
              </a:rPr>
              <a:t>De manière générale, je suis satisfait(e) de l’enseignement que je reçois.</a:t>
            </a:r>
            <a:endParaRPr lang="en-CA" dirty="0"/>
          </a:p>
        </p:txBody>
      </p:sp>
      <p:sp>
        <p:nvSpPr>
          <p:cNvPr id="4" name="Slide Number Placeholder 3"/>
          <p:cNvSpPr>
            <a:spLocks noGrp="1"/>
          </p:cNvSpPr>
          <p:nvPr>
            <p:ph type="sldNum" sz="quarter" idx="10"/>
          </p:nvPr>
        </p:nvSpPr>
        <p:spPr/>
        <p:txBody>
          <a:bodyPr/>
          <a:lstStyle/>
          <a:p>
            <a:fld id="{1A013442-15CB-411F-82F1-E4D997B984C8}" type="slidenum">
              <a:rPr lang="en-CA" smtClean="0"/>
              <a:t>19</a:t>
            </a:fld>
            <a:endParaRPr lang="en-CA" dirty="0"/>
          </a:p>
        </p:txBody>
      </p:sp>
    </p:spTree>
    <p:extLst>
      <p:ext uri="{BB962C8B-B14F-4D97-AF65-F5344CB8AC3E}">
        <p14:creationId xmlns:p14="http://schemas.microsoft.com/office/powerpoint/2010/main" val="12127790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1A013442-15CB-411F-82F1-E4D997B984C8}" type="slidenum">
              <a:rPr lang="en-CA" smtClean="0"/>
              <a:t>2</a:t>
            </a:fld>
            <a:endParaRPr lang="en-CA" dirty="0"/>
          </a:p>
        </p:txBody>
      </p:sp>
    </p:spTree>
    <p:extLst>
      <p:ext uri="{BB962C8B-B14F-4D97-AF65-F5344CB8AC3E}">
        <p14:creationId xmlns:p14="http://schemas.microsoft.com/office/powerpoint/2010/main" val="1672280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Note : % qui sont « tout à fait d'accord » ou « d'accord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CMT2-5.</a:t>
            </a:r>
            <a:r>
              <a:rPr lang="en-CA" baseline="0" dirty="0"/>
              <a:t> </a:t>
            </a:r>
            <a:r>
              <a:rPr lang="fr-FR" baseline="0" dirty="0"/>
              <a:t>Veuillez indiquer dans quelle mesure vous êtes d’accord avec les énoncés suivants.</a:t>
            </a:r>
            <a:endParaRPr lang="en-CA" dirty="0"/>
          </a:p>
        </p:txBody>
      </p:sp>
      <p:sp>
        <p:nvSpPr>
          <p:cNvPr id="4" name="Slide Number Placeholder 3"/>
          <p:cNvSpPr>
            <a:spLocks noGrp="1"/>
          </p:cNvSpPr>
          <p:nvPr>
            <p:ph type="sldNum" sz="quarter" idx="10"/>
          </p:nvPr>
        </p:nvSpPr>
        <p:spPr/>
        <p:txBody>
          <a:bodyPr/>
          <a:lstStyle/>
          <a:p>
            <a:fld id="{1A013442-15CB-411F-82F1-E4D997B984C8}" type="slidenum">
              <a:rPr lang="en-CA" smtClean="0"/>
              <a:t>20</a:t>
            </a:fld>
            <a:endParaRPr lang="en-CA" dirty="0"/>
          </a:p>
        </p:txBody>
      </p:sp>
    </p:spTree>
    <p:extLst>
      <p:ext uri="{BB962C8B-B14F-4D97-AF65-F5344CB8AC3E}">
        <p14:creationId xmlns:p14="http://schemas.microsoft.com/office/powerpoint/2010/main" val="8004462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EVAL3. </a:t>
            </a:r>
            <a:r>
              <a:rPr lang="fr-FR" dirty="0"/>
              <a:t>Veuillez indiquer votre degré de satisfaction envers l’ à l'égard des aspects suivants</a:t>
            </a:r>
            <a:r>
              <a:rPr lang="fr-FR" baseline="0" dirty="0"/>
              <a:t> </a:t>
            </a:r>
            <a:r>
              <a:rPr lang="en-CA" dirty="0"/>
              <a:t>:</a:t>
            </a:r>
            <a:r>
              <a:rPr lang="en-CA" baseline="0" dirty="0"/>
              <a:t> </a:t>
            </a:r>
            <a:r>
              <a:rPr lang="fr-FR" baseline="0" dirty="0"/>
              <a:t>Intérêt manifesté à votre égard à titre individuel par l’université.</a:t>
            </a:r>
            <a:endParaRPr lang="en-CA" dirty="0"/>
          </a:p>
        </p:txBody>
      </p:sp>
      <p:sp>
        <p:nvSpPr>
          <p:cNvPr id="4" name="Slide Number Placeholder 3"/>
          <p:cNvSpPr>
            <a:spLocks noGrp="1"/>
          </p:cNvSpPr>
          <p:nvPr>
            <p:ph type="sldNum" sz="quarter" idx="10"/>
          </p:nvPr>
        </p:nvSpPr>
        <p:spPr/>
        <p:txBody>
          <a:bodyPr/>
          <a:lstStyle/>
          <a:p>
            <a:fld id="{1A013442-15CB-411F-82F1-E4D997B984C8}" type="slidenum">
              <a:rPr lang="en-CA" smtClean="0"/>
              <a:t>21</a:t>
            </a:fld>
            <a:endParaRPr lang="en-CA" dirty="0"/>
          </a:p>
        </p:txBody>
      </p:sp>
    </p:spTree>
    <p:extLst>
      <p:ext uri="{BB962C8B-B14F-4D97-AF65-F5344CB8AC3E}">
        <p14:creationId xmlns:p14="http://schemas.microsoft.com/office/powerpoint/2010/main" val="12277187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Le taux de recommandation net est calculé en soustrayant le nombre de détracteurs (cotes de 0 à 6) du nombre de promoteurs (cotes de 9 ou 10).</a:t>
            </a:r>
          </a:p>
          <a:p>
            <a:endParaRPr lang="en-US" sz="1200" kern="1200" baseline="0" dirty="0">
              <a:solidFill>
                <a:schemeClr val="tx1"/>
              </a:solidFill>
              <a:effectLst/>
              <a:latin typeface="+mn-lt"/>
              <a:ea typeface="+mn-ea"/>
              <a:cs typeface="+mn-cs"/>
            </a:endParaRPr>
          </a:p>
          <a:p>
            <a:r>
              <a:rPr lang="fr-FR" dirty="0"/>
              <a:t>Note : les valeurs étant arrondies, il se peut que le taux de recommandation net ne corresponde pas exactement à la différence entre promoteurs et détracteurs..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EVAL14.</a:t>
            </a:r>
            <a:r>
              <a:rPr lang="en-US" sz="1200" kern="1200" baseline="0" dirty="0">
                <a:solidFill>
                  <a:schemeClr val="tx1"/>
                </a:solidFill>
                <a:effectLst/>
                <a:latin typeface="+mn-lt"/>
                <a:ea typeface="+mn-ea"/>
                <a:cs typeface="+mn-cs"/>
              </a:rPr>
              <a:t> </a:t>
            </a:r>
            <a:r>
              <a:rPr lang="fr-FR" sz="1200" kern="1200" baseline="0" dirty="0">
                <a:solidFill>
                  <a:schemeClr val="tx1"/>
                </a:solidFill>
                <a:effectLst/>
                <a:latin typeface="+mn-lt"/>
                <a:ea typeface="+mn-ea"/>
                <a:cs typeface="+mn-cs"/>
              </a:rPr>
              <a:t>Quelle est la probabilité que vous recommandiez l’&lt;nom de l’université&gt; à un ami ou un membre de la famille?</a:t>
            </a:r>
            <a:endParaRPr lang="en-CA" dirty="0"/>
          </a:p>
        </p:txBody>
      </p:sp>
      <p:sp>
        <p:nvSpPr>
          <p:cNvPr id="4" name="Slide Number Placeholder 3"/>
          <p:cNvSpPr>
            <a:spLocks noGrp="1"/>
          </p:cNvSpPr>
          <p:nvPr>
            <p:ph type="sldNum" sz="quarter" idx="10"/>
          </p:nvPr>
        </p:nvSpPr>
        <p:spPr/>
        <p:txBody>
          <a:bodyPr/>
          <a:lstStyle/>
          <a:p>
            <a:fld id="{1A013442-15CB-411F-82F1-E4D997B984C8}" type="slidenum">
              <a:rPr lang="en-CA" smtClean="0"/>
              <a:t>22</a:t>
            </a:fld>
            <a:endParaRPr lang="en-CA" dirty="0"/>
          </a:p>
        </p:txBody>
      </p:sp>
    </p:spTree>
    <p:extLst>
      <p:ext uri="{BB962C8B-B14F-4D97-AF65-F5344CB8AC3E}">
        <p14:creationId xmlns:p14="http://schemas.microsoft.com/office/powerpoint/2010/main" val="42178203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Note : </a:t>
            </a:r>
            <a:r>
              <a:rPr lang="fr-FR" dirty="0"/>
              <a:t>Satisfaction % qui est « très satisfait » ou « satisfait ». </a:t>
            </a:r>
            <a:r>
              <a:rPr lang="fr-FR" baseline="0" dirty="0"/>
              <a:t>Les pourcentages sont calculés en fonction des étudiants ayant utilisé le service.</a:t>
            </a:r>
            <a:r>
              <a:rPr lang="en-CA" baseline="0"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SRV1-26.</a:t>
            </a:r>
            <a:r>
              <a:rPr lang="en-US" sz="1200" kern="1200" baseline="0" dirty="0">
                <a:solidFill>
                  <a:schemeClr val="tx1"/>
                </a:solidFill>
                <a:effectLst/>
                <a:latin typeface="+mn-lt"/>
                <a:ea typeface="+mn-ea"/>
                <a:cs typeface="+mn-cs"/>
              </a:rPr>
              <a:t> </a:t>
            </a:r>
            <a:r>
              <a:rPr lang="en-CA" sz="1200" kern="1200" dirty="0">
                <a:solidFill>
                  <a:schemeClr val="tx1"/>
                </a:solidFill>
                <a:effectLst/>
                <a:latin typeface="+mn-lt"/>
                <a:ea typeface="+mn-ea"/>
                <a:cs typeface="+mn-cs"/>
              </a:rPr>
              <a:t>Please indicate which of the following services you have used since last September and how satisfied you are with the ones you have used.</a:t>
            </a:r>
            <a:endParaRPr lang="en-US" dirty="0"/>
          </a:p>
        </p:txBody>
      </p:sp>
      <p:sp>
        <p:nvSpPr>
          <p:cNvPr id="4" name="Slide Number Placeholder 3"/>
          <p:cNvSpPr>
            <a:spLocks noGrp="1"/>
          </p:cNvSpPr>
          <p:nvPr>
            <p:ph type="sldNum" sz="quarter" idx="10"/>
          </p:nvPr>
        </p:nvSpPr>
        <p:spPr/>
        <p:txBody>
          <a:bodyPr/>
          <a:lstStyle/>
          <a:p>
            <a:fld id="{1A013442-15CB-411F-82F1-E4D997B984C8}" type="slidenum">
              <a:rPr lang="en-CA" smtClean="0"/>
              <a:t>23</a:t>
            </a:fld>
            <a:endParaRPr lang="en-CA" dirty="0"/>
          </a:p>
        </p:txBody>
      </p:sp>
    </p:spTree>
    <p:extLst>
      <p:ext uri="{BB962C8B-B14F-4D97-AF65-F5344CB8AC3E}">
        <p14:creationId xmlns:p14="http://schemas.microsoft.com/office/powerpoint/2010/main" val="5835100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WORK1. </a:t>
            </a:r>
            <a:r>
              <a:rPr lang="fr-FR" dirty="0"/>
              <a:t>En excluant le travail associé à un programme coop, occupez-vous un emploi durant le présent trimestre?</a:t>
            </a:r>
            <a:endParaRPr lang="en-CA" dirty="0"/>
          </a:p>
        </p:txBody>
      </p:sp>
      <p:sp>
        <p:nvSpPr>
          <p:cNvPr id="4" name="Slide Number Placeholder 3"/>
          <p:cNvSpPr>
            <a:spLocks noGrp="1"/>
          </p:cNvSpPr>
          <p:nvPr>
            <p:ph type="sldNum" sz="quarter" idx="10"/>
          </p:nvPr>
        </p:nvSpPr>
        <p:spPr/>
        <p:txBody>
          <a:bodyPr/>
          <a:lstStyle/>
          <a:p>
            <a:fld id="{1A013442-15CB-411F-82F1-E4D997B984C8}" type="slidenum">
              <a:rPr lang="en-CA" smtClean="0"/>
              <a:t>24</a:t>
            </a:fld>
            <a:endParaRPr lang="en-CA" dirty="0"/>
          </a:p>
        </p:txBody>
      </p:sp>
    </p:spTree>
    <p:extLst>
      <p:ext uri="{BB962C8B-B14F-4D97-AF65-F5344CB8AC3E}">
        <p14:creationId xmlns:p14="http://schemas.microsoft.com/office/powerpoint/2010/main" val="19980309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err="1"/>
              <a:t>Sexe</a:t>
            </a:r>
            <a:r>
              <a:rPr lang="en-CA" dirty="0"/>
              <a:t>:</a:t>
            </a:r>
            <a:r>
              <a:rPr lang="en-CA" baseline="0" dirty="0"/>
              <a:t> </a:t>
            </a:r>
            <a:r>
              <a:rPr lang="fr-FR" dirty="0"/>
              <a:t>Informations fournies par les établissements dans le échantillon.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a:p>
          <a:p>
            <a:r>
              <a:rPr lang="en-CA" dirty="0" err="1"/>
              <a:t>Minorité</a:t>
            </a:r>
            <a:r>
              <a:rPr lang="en-CA" dirty="0"/>
              <a:t> visible: ETH1-13. </a:t>
            </a:r>
            <a:r>
              <a:rPr lang="en-CA" dirty="0" err="1"/>
              <a:t>Êtes-vous</a:t>
            </a:r>
            <a:r>
              <a:rPr lang="en-CA" dirty="0"/>
              <a:t>… </a:t>
            </a:r>
          </a:p>
          <a:p>
            <a:endParaRPr lang="en-CA" dirty="0"/>
          </a:p>
          <a:p>
            <a:r>
              <a:rPr lang="en-CA" dirty="0"/>
              <a:t>Handicaps/</a:t>
            </a:r>
            <a:r>
              <a:rPr lang="en-CA" dirty="0" err="1"/>
              <a:t>déficiences</a:t>
            </a:r>
            <a:r>
              <a:rPr lang="en-CA" dirty="0"/>
              <a:t>:</a:t>
            </a:r>
            <a:r>
              <a:rPr lang="en-CA" baseline="0" dirty="0"/>
              <a:t> DIS1-11. </a:t>
            </a:r>
            <a:r>
              <a:rPr lang="fr-FR" sz="1200" kern="1200" dirty="0">
                <a:solidFill>
                  <a:schemeClr val="tx1"/>
                </a:solidFill>
                <a:effectLst/>
                <a:latin typeface="+mn-lt"/>
                <a:ea typeface="+mn-ea"/>
                <a:cs typeface="+mn-cs"/>
              </a:rPr>
              <a:t>Êtes-vous atteint d’un des handicaps suivants ou d’une des déficiences suivantes? Cochez toutes les cases appropriées.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Première </a:t>
            </a:r>
            <a:r>
              <a:rPr lang="en-US" sz="1200" kern="1200" dirty="0" err="1">
                <a:solidFill>
                  <a:schemeClr val="tx1"/>
                </a:solidFill>
                <a:effectLst/>
                <a:latin typeface="+mn-lt"/>
                <a:ea typeface="+mn-ea"/>
                <a:cs typeface="+mn-cs"/>
              </a:rPr>
              <a:t>génération</a:t>
            </a:r>
            <a:r>
              <a:rPr lang="en-US" sz="1200" kern="1200" baseline="0" dirty="0">
                <a:solidFill>
                  <a:schemeClr val="tx1"/>
                </a:solidFill>
                <a:effectLst/>
                <a:latin typeface="+mn-lt"/>
                <a:ea typeface="+mn-ea"/>
                <a:cs typeface="+mn-cs"/>
              </a:rPr>
              <a:t>: MEDUC/PEDUC. </a:t>
            </a:r>
            <a:r>
              <a:rPr lang="fr-FR" sz="1200" kern="1200" dirty="0">
                <a:solidFill>
                  <a:schemeClr val="tx1"/>
                </a:solidFill>
                <a:effectLst/>
                <a:latin typeface="+mn-lt"/>
                <a:ea typeface="+mn-ea"/>
                <a:cs typeface="+mn-cs"/>
              </a:rPr>
              <a:t>Veuillez indiquer le plus haut niveau de scolarité atteint par votre parent ou gardien.0</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err="1">
                <a:solidFill>
                  <a:schemeClr val="tx1"/>
                </a:solidFill>
                <a:effectLst/>
                <a:latin typeface="+mn-lt"/>
                <a:ea typeface="+mn-ea"/>
                <a:cs typeface="+mn-cs"/>
              </a:rPr>
              <a:t>Étudiant</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étranger</a:t>
            </a:r>
            <a:r>
              <a:rPr lang="en-US" sz="1200" kern="1200" dirty="0">
                <a:solidFill>
                  <a:schemeClr val="tx1"/>
                </a:solidFill>
                <a:effectLst/>
                <a:latin typeface="+mn-lt"/>
                <a:ea typeface="+mn-ea"/>
                <a:cs typeface="+mn-cs"/>
              </a:rPr>
              <a:t>:</a:t>
            </a:r>
            <a:r>
              <a:rPr lang="en-US" sz="1200" kern="1200" baseline="0" dirty="0">
                <a:solidFill>
                  <a:schemeClr val="tx1"/>
                </a:solidFill>
                <a:effectLst/>
                <a:latin typeface="+mn-lt"/>
                <a:ea typeface="+mn-ea"/>
                <a:cs typeface="+mn-cs"/>
              </a:rPr>
              <a:t> </a:t>
            </a:r>
            <a:r>
              <a:rPr lang="fr-FR" dirty="0"/>
              <a:t>Informations fournies par les établissements dans le échantillon.</a:t>
            </a:r>
          </a:p>
          <a:p>
            <a:endParaRPr lang="en-CA" dirty="0"/>
          </a:p>
          <a:p>
            <a:r>
              <a:rPr lang="en-CA" dirty="0" err="1"/>
              <a:t>Autochtone</a:t>
            </a:r>
            <a:r>
              <a:rPr lang="en-CA" dirty="0"/>
              <a:t>: ETH1-13. </a:t>
            </a:r>
            <a:r>
              <a:rPr lang="en-CA" dirty="0" err="1"/>
              <a:t>Êtes-vous</a:t>
            </a:r>
            <a:r>
              <a:rPr lang="en-CA" dirty="0"/>
              <a:t>… </a:t>
            </a:r>
          </a:p>
        </p:txBody>
      </p:sp>
      <p:sp>
        <p:nvSpPr>
          <p:cNvPr id="4" name="Slide Number Placeholder 3"/>
          <p:cNvSpPr>
            <a:spLocks noGrp="1"/>
          </p:cNvSpPr>
          <p:nvPr>
            <p:ph type="sldNum" sz="quarter" idx="10"/>
          </p:nvPr>
        </p:nvSpPr>
        <p:spPr/>
        <p:txBody>
          <a:bodyPr/>
          <a:lstStyle/>
          <a:p>
            <a:fld id="{1A013442-15CB-411F-82F1-E4D997B984C8}" type="slidenum">
              <a:rPr lang="en-CA" smtClean="0"/>
              <a:t>3</a:t>
            </a:fld>
            <a:endParaRPr lang="en-CA" dirty="0"/>
          </a:p>
        </p:txBody>
      </p:sp>
    </p:spTree>
    <p:extLst>
      <p:ext uri="{BB962C8B-B14F-4D97-AF65-F5344CB8AC3E}">
        <p14:creationId xmlns:p14="http://schemas.microsoft.com/office/powerpoint/2010/main" val="3947031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Participation à temps </a:t>
            </a:r>
            <a:r>
              <a:rPr lang="en-US" dirty="0" err="1"/>
              <a:t>plein</a:t>
            </a:r>
            <a:r>
              <a:rPr lang="en-US" dirty="0"/>
              <a:t>: </a:t>
            </a:r>
            <a:r>
              <a:rPr lang="fr-FR" dirty="0"/>
              <a:t>Informations fournies par les établissements dans le échantillon.</a:t>
            </a:r>
          </a:p>
          <a:p>
            <a:endParaRPr lang="en-US" dirty="0"/>
          </a:p>
          <a:p>
            <a:r>
              <a:rPr lang="fr-FR" baseline="0" dirty="0"/>
              <a:t>Année de début d'études postsecondaires</a:t>
            </a:r>
            <a:r>
              <a:rPr lang="en-US" baseline="0" dirty="0"/>
              <a:t>: HIST1. </a:t>
            </a:r>
            <a:r>
              <a:rPr lang="fr-FR" sz="1200" kern="1200" dirty="0">
                <a:solidFill>
                  <a:schemeClr val="tx1"/>
                </a:solidFill>
                <a:effectLst/>
                <a:latin typeface="+mn-lt"/>
                <a:ea typeface="+mn-ea"/>
                <a:cs typeface="+mn-cs"/>
              </a:rPr>
              <a:t>En quelle année avez-vous commencé vos études postsecondaires? </a:t>
            </a:r>
          </a:p>
          <a:p>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A reçu une bourse ou un prix d’excellence</a:t>
            </a:r>
            <a:r>
              <a:rPr lang="en-US" sz="1200" kern="1200" dirty="0">
                <a:solidFill>
                  <a:schemeClr val="tx1"/>
                </a:solidFill>
                <a:effectLst/>
                <a:latin typeface="+mn-lt"/>
                <a:ea typeface="+mn-ea"/>
                <a:cs typeface="+mn-cs"/>
              </a:rPr>
              <a:t>: FIN4. </a:t>
            </a:r>
            <a:r>
              <a:rPr lang="fr-FR" sz="1200" kern="1200" dirty="0">
                <a:solidFill>
                  <a:schemeClr val="tx1"/>
                </a:solidFill>
                <a:effectLst/>
                <a:latin typeface="+mn-lt"/>
                <a:ea typeface="+mn-ea"/>
                <a:cs typeface="+mn-cs"/>
              </a:rPr>
              <a:t>Avez-vous reçu une bourse ou un prix d’excellence de l’&lt;nom de l’université&gt; pour l’année académique 2021-22?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Grade:</a:t>
            </a:r>
            <a:r>
              <a:rPr lang="en-US" sz="1200" kern="1200" baseline="0" dirty="0">
                <a:solidFill>
                  <a:schemeClr val="tx1"/>
                </a:solidFill>
                <a:effectLst/>
                <a:latin typeface="+mn-lt"/>
                <a:ea typeface="+mn-ea"/>
                <a:cs typeface="+mn-cs"/>
              </a:rPr>
              <a:t> HIST4. </a:t>
            </a:r>
            <a:r>
              <a:rPr lang="fr-FR" sz="1200" kern="1200" dirty="0">
                <a:solidFill>
                  <a:schemeClr val="tx1"/>
                </a:solidFill>
                <a:effectLst/>
                <a:latin typeface="+mn-lt"/>
                <a:ea typeface="+mn-ea"/>
                <a:cs typeface="+mn-cs"/>
              </a:rPr>
              <a:t>Quelle note alphabétique reflète le mieux votre note moyenne générale?</a:t>
            </a:r>
          </a:p>
          <a:p>
            <a:endParaRPr lang="en-CA" sz="1200" kern="1200" dirty="0">
              <a:solidFill>
                <a:schemeClr val="tx1"/>
              </a:solidFill>
              <a:effectLst/>
              <a:latin typeface="+mn-lt"/>
              <a:ea typeface="+mn-ea"/>
              <a:cs typeface="+mn-cs"/>
            </a:endParaRPr>
          </a:p>
          <a:p>
            <a:r>
              <a:rPr lang="en-US" sz="1200" kern="1200" dirty="0" err="1">
                <a:solidFill>
                  <a:schemeClr val="tx1"/>
                </a:solidFill>
                <a:effectLst/>
                <a:latin typeface="+mn-lt"/>
                <a:ea typeface="+mn-ea"/>
                <a:cs typeface="+mn-cs"/>
              </a:rPr>
              <a:t>Transfert</a:t>
            </a:r>
            <a:r>
              <a:rPr lang="en-US" sz="1200" kern="1200" dirty="0">
                <a:solidFill>
                  <a:schemeClr val="tx1"/>
                </a:solidFill>
                <a:effectLst/>
                <a:latin typeface="+mn-lt"/>
                <a:ea typeface="+mn-ea"/>
                <a:cs typeface="+mn-cs"/>
              </a:rPr>
              <a:t>: HIST3. </a:t>
            </a:r>
            <a:r>
              <a:rPr lang="fr-FR" sz="1200" kern="1200" dirty="0">
                <a:solidFill>
                  <a:schemeClr val="tx1"/>
                </a:solidFill>
                <a:effectLst/>
                <a:latin typeface="+mn-lt"/>
                <a:ea typeface="+mn-ea"/>
                <a:cs typeface="+mn-cs"/>
              </a:rPr>
              <a:t>Avez-vous fait un transfert d’université vers l’&lt;nom de l’université&gt;?</a:t>
            </a:r>
            <a:endParaRPr lang="en-US" dirty="0"/>
          </a:p>
        </p:txBody>
      </p:sp>
      <p:sp>
        <p:nvSpPr>
          <p:cNvPr id="4" name="Slide Number Placeholder 3"/>
          <p:cNvSpPr>
            <a:spLocks noGrp="1"/>
          </p:cNvSpPr>
          <p:nvPr>
            <p:ph type="sldNum" sz="quarter" idx="10"/>
          </p:nvPr>
        </p:nvSpPr>
        <p:spPr/>
        <p:txBody>
          <a:bodyPr/>
          <a:lstStyle/>
          <a:p>
            <a:fld id="{1A013442-15CB-411F-82F1-E4D997B984C8}" type="slidenum">
              <a:rPr lang="en-CA" smtClean="0"/>
              <a:t>4</a:t>
            </a:fld>
            <a:endParaRPr lang="en-CA" dirty="0"/>
          </a:p>
        </p:txBody>
      </p:sp>
    </p:spTree>
    <p:extLst>
      <p:ext uri="{BB962C8B-B14F-4D97-AF65-F5344CB8AC3E}">
        <p14:creationId xmlns:p14="http://schemas.microsoft.com/office/powerpoint/2010/main" val="35379834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MOTIVTOP.</a:t>
            </a:r>
            <a:r>
              <a:rPr lang="en-US" baseline="0" dirty="0"/>
              <a:t> </a:t>
            </a:r>
            <a:r>
              <a:rPr lang="fr-FR" baseline="0" dirty="0"/>
              <a:t>Laquelle des raisons est la plus importante selon vous?</a:t>
            </a:r>
            <a:endParaRPr lang="en-US" dirty="0"/>
          </a:p>
        </p:txBody>
      </p:sp>
      <p:sp>
        <p:nvSpPr>
          <p:cNvPr id="4" name="Slide Number Placeholder 3"/>
          <p:cNvSpPr>
            <a:spLocks noGrp="1"/>
          </p:cNvSpPr>
          <p:nvPr>
            <p:ph type="sldNum" sz="quarter" idx="10"/>
          </p:nvPr>
        </p:nvSpPr>
        <p:spPr/>
        <p:txBody>
          <a:bodyPr/>
          <a:lstStyle/>
          <a:p>
            <a:fld id="{1A013442-15CB-411F-82F1-E4D997B984C8}" type="slidenum">
              <a:rPr lang="en-CA" smtClean="0"/>
              <a:t>5</a:t>
            </a:fld>
            <a:endParaRPr lang="en-CA" dirty="0"/>
          </a:p>
        </p:txBody>
      </p:sp>
    </p:spTree>
    <p:extLst>
      <p:ext uri="{BB962C8B-B14F-4D97-AF65-F5344CB8AC3E}">
        <p14:creationId xmlns:p14="http://schemas.microsoft.com/office/powerpoint/2010/main" val="6901028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Demandes d'admission dans une autre université</a:t>
            </a:r>
            <a:r>
              <a:rPr lang="en-CA" dirty="0"/>
              <a:t>: APP1/APP2. </a:t>
            </a:r>
            <a:r>
              <a:rPr lang="fr-FR" dirty="0"/>
              <a:t>À combien d’universités autres que l’&lt;nom de l’université&gt; avez-vous envoyé une demande d’admission ?</a:t>
            </a:r>
          </a:p>
          <a:p>
            <a:endParaRPr lang="en-CA" baseline="0" dirty="0"/>
          </a:p>
          <a:p>
            <a:r>
              <a:rPr lang="fr-FR" baseline="0" dirty="0"/>
              <a:t>Demande d’admission dans un collège ou un cégep</a:t>
            </a:r>
            <a:r>
              <a:rPr lang="en-CA" baseline="0" dirty="0"/>
              <a:t>. APP3. </a:t>
            </a:r>
            <a:r>
              <a:rPr lang="fr-FR" sz="1200" kern="1200" dirty="0">
                <a:solidFill>
                  <a:schemeClr val="tx1"/>
                </a:solidFill>
                <a:effectLst/>
                <a:latin typeface="+mn-lt"/>
                <a:ea typeface="+mn-ea"/>
                <a:cs typeface="+mn-cs"/>
              </a:rPr>
              <a:t>Avez-vous fait une demande d’admission au collège ou au cégep? </a:t>
            </a:r>
          </a:p>
          <a:p>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L'université correspond au premier choix</a:t>
            </a:r>
            <a:r>
              <a:rPr lang="en-US" sz="1200" kern="1200" baseline="0" dirty="0">
                <a:solidFill>
                  <a:schemeClr val="tx1"/>
                </a:solidFill>
                <a:effectLst/>
                <a:latin typeface="+mn-lt"/>
                <a:ea typeface="+mn-ea"/>
                <a:cs typeface="+mn-cs"/>
              </a:rPr>
              <a:t>. APP4. </a:t>
            </a:r>
            <a:r>
              <a:rPr lang="fr-FR" sz="1200" kern="1200" baseline="0" dirty="0">
                <a:solidFill>
                  <a:schemeClr val="tx1"/>
                </a:solidFill>
                <a:effectLst/>
                <a:latin typeface="+mn-lt"/>
                <a:ea typeface="+mn-ea"/>
                <a:cs typeface="+mn-cs"/>
              </a:rPr>
              <a:t>Est-ce que l’&lt;nom de l’université&gt; est votre premier choix? </a:t>
            </a:r>
            <a:endParaRPr lang="en-CA" dirty="0"/>
          </a:p>
        </p:txBody>
      </p:sp>
      <p:sp>
        <p:nvSpPr>
          <p:cNvPr id="4" name="Slide Number Placeholder 3"/>
          <p:cNvSpPr>
            <a:spLocks noGrp="1"/>
          </p:cNvSpPr>
          <p:nvPr>
            <p:ph type="sldNum" sz="quarter" idx="10"/>
          </p:nvPr>
        </p:nvSpPr>
        <p:spPr/>
        <p:txBody>
          <a:bodyPr/>
          <a:lstStyle/>
          <a:p>
            <a:fld id="{1A013442-15CB-411F-82F1-E4D997B984C8}" type="slidenum">
              <a:rPr lang="en-CA" smtClean="0"/>
              <a:t>6</a:t>
            </a:fld>
            <a:endParaRPr lang="en-CA" dirty="0"/>
          </a:p>
        </p:txBody>
      </p:sp>
    </p:spTree>
    <p:extLst>
      <p:ext uri="{BB962C8B-B14F-4D97-AF65-F5344CB8AC3E}">
        <p14:creationId xmlns:p14="http://schemas.microsoft.com/office/powerpoint/2010/main" val="36284567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SELTOP. </a:t>
            </a:r>
            <a:r>
              <a:rPr lang="fr-FR" sz="1200" kern="1200" dirty="0">
                <a:solidFill>
                  <a:schemeClr val="tx1"/>
                </a:solidFill>
                <a:effectLst/>
                <a:latin typeface="+mn-lt"/>
                <a:ea typeface="+mn-ea"/>
                <a:cs typeface="+mn-cs"/>
              </a:rPr>
              <a:t>Laquelle des raisons est la plus importante selon vous? </a:t>
            </a:r>
            <a:endParaRPr lang="en-US" dirty="0"/>
          </a:p>
        </p:txBody>
      </p:sp>
      <p:sp>
        <p:nvSpPr>
          <p:cNvPr id="4" name="Slide Number Placeholder 3"/>
          <p:cNvSpPr>
            <a:spLocks noGrp="1"/>
          </p:cNvSpPr>
          <p:nvPr>
            <p:ph type="sldNum" sz="quarter" idx="10"/>
          </p:nvPr>
        </p:nvSpPr>
        <p:spPr/>
        <p:txBody>
          <a:bodyPr/>
          <a:lstStyle/>
          <a:p>
            <a:fld id="{1A013442-15CB-411F-82F1-E4D997B984C8}" type="slidenum">
              <a:rPr lang="en-CA" smtClean="0"/>
              <a:t>7</a:t>
            </a:fld>
            <a:endParaRPr lang="en-CA" dirty="0"/>
          </a:p>
        </p:txBody>
      </p:sp>
    </p:spTree>
    <p:extLst>
      <p:ext uri="{BB962C8B-B14F-4D97-AF65-F5344CB8AC3E}">
        <p14:creationId xmlns:p14="http://schemas.microsoft.com/office/powerpoint/2010/main" val="998568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EVAL9. </a:t>
            </a:r>
            <a:r>
              <a:rPr lang="fr-FR" dirty="0"/>
              <a:t>Veuillez indiquer votre degré de satisfaction envers l’ à l'égard des aspects suivants.</a:t>
            </a:r>
            <a:r>
              <a:rPr lang="en-CA" dirty="0"/>
              <a:t>:</a:t>
            </a:r>
            <a:r>
              <a:rPr lang="en-CA" baseline="0" dirty="0"/>
              <a:t> v</a:t>
            </a:r>
            <a:r>
              <a:rPr lang="fr-FR" baseline="0" dirty="0" err="1"/>
              <a:t>otre</a:t>
            </a:r>
            <a:r>
              <a:rPr lang="fr-FR" baseline="0" dirty="0"/>
              <a:t> décision de fréquenter cette université.</a:t>
            </a:r>
            <a:endParaRPr lang="en-CA" dirty="0"/>
          </a:p>
        </p:txBody>
      </p:sp>
      <p:sp>
        <p:nvSpPr>
          <p:cNvPr id="4" name="Slide Number Placeholder 3"/>
          <p:cNvSpPr>
            <a:spLocks noGrp="1"/>
          </p:cNvSpPr>
          <p:nvPr>
            <p:ph type="sldNum" sz="quarter" idx="10"/>
          </p:nvPr>
        </p:nvSpPr>
        <p:spPr/>
        <p:txBody>
          <a:bodyPr/>
          <a:lstStyle/>
          <a:p>
            <a:fld id="{1A013442-15CB-411F-82F1-E4D997B984C8}" type="slidenum">
              <a:rPr lang="en-CA" smtClean="0"/>
              <a:t>8</a:t>
            </a:fld>
            <a:endParaRPr lang="en-CA" dirty="0"/>
          </a:p>
        </p:txBody>
      </p:sp>
    </p:spTree>
    <p:extLst>
      <p:ext uri="{BB962C8B-B14F-4D97-AF65-F5344CB8AC3E}">
        <p14:creationId xmlns:p14="http://schemas.microsoft.com/office/powerpoint/2010/main" val="11957287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Note : % qui évaluent chaque source comme « très important » ou « important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a:p>
          <a:p>
            <a:r>
              <a:rPr lang="en-CA" dirty="0"/>
              <a:t>INF1-20. </a:t>
            </a:r>
            <a:r>
              <a:rPr lang="fr-FR" sz="1200" kern="1200" dirty="0">
                <a:solidFill>
                  <a:schemeClr val="tx1"/>
                </a:solidFill>
                <a:effectLst/>
                <a:latin typeface="+mn-lt"/>
                <a:ea typeface="+mn-ea"/>
                <a:cs typeface="+mn-cs"/>
              </a:rPr>
              <a:t>Quelle importance avez-vous accordée à chacune des sources d’information suivantes dans le choix de l’</a:t>
            </a:r>
          </a:p>
          <a:p>
            <a:r>
              <a:rPr lang="fr-FR" sz="1200" kern="1200" dirty="0">
                <a:solidFill>
                  <a:schemeClr val="tx1"/>
                </a:solidFill>
                <a:effectLst/>
                <a:latin typeface="+mn-lt"/>
                <a:ea typeface="+mn-ea"/>
                <a:cs typeface="+mn-cs"/>
              </a:rPr>
              <a:t>&lt;nom de l’université&gt;?</a:t>
            </a:r>
          </a:p>
          <a:p>
            <a:endParaRPr lang="en-US" dirty="0"/>
          </a:p>
        </p:txBody>
      </p:sp>
      <p:sp>
        <p:nvSpPr>
          <p:cNvPr id="4" name="Slide Number Placeholder 3"/>
          <p:cNvSpPr>
            <a:spLocks noGrp="1"/>
          </p:cNvSpPr>
          <p:nvPr>
            <p:ph type="sldNum" sz="quarter" idx="10"/>
          </p:nvPr>
        </p:nvSpPr>
        <p:spPr/>
        <p:txBody>
          <a:bodyPr/>
          <a:lstStyle/>
          <a:p>
            <a:fld id="{1A013442-15CB-411F-82F1-E4D997B984C8}" type="slidenum">
              <a:rPr lang="en-CA" smtClean="0"/>
              <a:t>9</a:t>
            </a:fld>
            <a:endParaRPr lang="en-CA" dirty="0"/>
          </a:p>
        </p:txBody>
      </p:sp>
    </p:spTree>
    <p:extLst>
      <p:ext uri="{BB962C8B-B14F-4D97-AF65-F5344CB8AC3E}">
        <p14:creationId xmlns:p14="http://schemas.microsoft.com/office/powerpoint/2010/main" val="7000515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p:cNvSpPr>
            <a:spLocks noGrp="1"/>
          </p:cNvSpPr>
          <p:nvPr>
            <p:ph type="dt" sz="half" idx="10"/>
          </p:nvPr>
        </p:nvSpPr>
        <p:spPr/>
        <p:txBody>
          <a:bodyPr/>
          <a:lstStyle/>
          <a:p>
            <a:r>
              <a:rPr lang="en-US"/>
              <a:t>October 2018</a:t>
            </a:r>
            <a:endParaRPr lang="en-CA" dirty="0"/>
          </a:p>
        </p:txBody>
      </p:sp>
      <p:sp>
        <p:nvSpPr>
          <p:cNvPr id="5" name="Footer Placeholder 4"/>
          <p:cNvSpPr>
            <a:spLocks noGrp="1"/>
          </p:cNvSpPr>
          <p:nvPr>
            <p:ph type="ftr" sz="quarter" idx="11"/>
          </p:nvPr>
        </p:nvSpPr>
        <p:spPr/>
        <p:txBody>
          <a:bodyPr/>
          <a:lstStyle/>
          <a:p>
            <a:r>
              <a:rPr lang="en-US" dirty="0"/>
              <a:t>Source: 2022 First-Year Student Survey</a:t>
            </a:r>
            <a:endParaRPr lang="en-CA" dirty="0"/>
          </a:p>
        </p:txBody>
      </p:sp>
      <p:sp>
        <p:nvSpPr>
          <p:cNvPr id="6" name="Slide Number Placeholder 5"/>
          <p:cNvSpPr>
            <a:spLocks noGrp="1"/>
          </p:cNvSpPr>
          <p:nvPr>
            <p:ph type="sldNum" sz="quarter" idx="12"/>
          </p:nvPr>
        </p:nvSpPr>
        <p:spPr/>
        <p:txBody>
          <a:bodyPr/>
          <a:lstStyle/>
          <a:p>
            <a:fld id="{7A9CED5F-5A93-457F-95BD-8B7A51F7AF90}" type="slidenum">
              <a:rPr lang="en-CA" smtClean="0"/>
              <a:t>‹#›</a:t>
            </a:fld>
            <a:endParaRPr lang="en-CA" dirty="0"/>
          </a:p>
        </p:txBody>
      </p:sp>
    </p:spTree>
    <p:extLst>
      <p:ext uri="{BB962C8B-B14F-4D97-AF65-F5344CB8AC3E}">
        <p14:creationId xmlns:p14="http://schemas.microsoft.com/office/powerpoint/2010/main" val="4140956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r>
              <a:rPr lang="en-US"/>
              <a:t>October 2018</a:t>
            </a:r>
            <a:endParaRPr lang="en-CA" dirty="0"/>
          </a:p>
        </p:txBody>
      </p:sp>
      <p:sp>
        <p:nvSpPr>
          <p:cNvPr id="5" name="Footer Placeholder 4"/>
          <p:cNvSpPr>
            <a:spLocks noGrp="1"/>
          </p:cNvSpPr>
          <p:nvPr>
            <p:ph type="ftr" sz="quarter" idx="11"/>
          </p:nvPr>
        </p:nvSpPr>
        <p:spPr/>
        <p:txBody>
          <a:bodyPr/>
          <a:lstStyle/>
          <a:p>
            <a:r>
              <a:rPr lang="en-US" dirty="0"/>
              <a:t>Source: 2022 First-Year Student Survey</a:t>
            </a:r>
            <a:endParaRPr lang="en-CA" dirty="0"/>
          </a:p>
        </p:txBody>
      </p:sp>
      <p:sp>
        <p:nvSpPr>
          <p:cNvPr id="6" name="Slide Number Placeholder 5"/>
          <p:cNvSpPr>
            <a:spLocks noGrp="1"/>
          </p:cNvSpPr>
          <p:nvPr>
            <p:ph type="sldNum" sz="quarter" idx="12"/>
          </p:nvPr>
        </p:nvSpPr>
        <p:spPr/>
        <p:txBody>
          <a:bodyPr/>
          <a:lstStyle/>
          <a:p>
            <a:fld id="{7A9CED5F-5A93-457F-95BD-8B7A51F7AF90}" type="slidenum">
              <a:rPr lang="en-CA" smtClean="0"/>
              <a:t>‹#›</a:t>
            </a:fld>
            <a:endParaRPr lang="en-CA" dirty="0"/>
          </a:p>
        </p:txBody>
      </p:sp>
    </p:spTree>
    <p:extLst>
      <p:ext uri="{BB962C8B-B14F-4D97-AF65-F5344CB8AC3E}">
        <p14:creationId xmlns:p14="http://schemas.microsoft.com/office/powerpoint/2010/main" val="2486988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r>
              <a:rPr lang="en-US"/>
              <a:t>October 2018</a:t>
            </a:r>
            <a:endParaRPr lang="en-CA" dirty="0"/>
          </a:p>
        </p:txBody>
      </p:sp>
      <p:sp>
        <p:nvSpPr>
          <p:cNvPr id="5" name="Footer Placeholder 4"/>
          <p:cNvSpPr>
            <a:spLocks noGrp="1"/>
          </p:cNvSpPr>
          <p:nvPr>
            <p:ph type="ftr" sz="quarter" idx="11"/>
          </p:nvPr>
        </p:nvSpPr>
        <p:spPr/>
        <p:txBody>
          <a:bodyPr/>
          <a:lstStyle/>
          <a:p>
            <a:r>
              <a:rPr lang="en-US" dirty="0"/>
              <a:t>Source: 2022 First-Year Student Survey</a:t>
            </a:r>
            <a:endParaRPr lang="en-CA" dirty="0"/>
          </a:p>
        </p:txBody>
      </p:sp>
      <p:sp>
        <p:nvSpPr>
          <p:cNvPr id="6" name="Slide Number Placeholder 5"/>
          <p:cNvSpPr>
            <a:spLocks noGrp="1"/>
          </p:cNvSpPr>
          <p:nvPr>
            <p:ph type="sldNum" sz="quarter" idx="12"/>
          </p:nvPr>
        </p:nvSpPr>
        <p:spPr/>
        <p:txBody>
          <a:bodyPr/>
          <a:lstStyle/>
          <a:p>
            <a:fld id="{7A9CED5F-5A93-457F-95BD-8B7A51F7AF90}" type="slidenum">
              <a:rPr lang="en-CA" smtClean="0"/>
              <a:t>‹#›</a:t>
            </a:fld>
            <a:endParaRPr lang="en-CA" dirty="0"/>
          </a:p>
        </p:txBody>
      </p:sp>
    </p:spTree>
    <p:extLst>
      <p:ext uri="{BB962C8B-B14F-4D97-AF65-F5344CB8AC3E}">
        <p14:creationId xmlns:p14="http://schemas.microsoft.com/office/powerpoint/2010/main" val="2339651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r>
              <a:rPr lang="en-US"/>
              <a:t>October 2018</a:t>
            </a:r>
            <a:endParaRPr lang="en-CA" dirty="0"/>
          </a:p>
        </p:txBody>
      </p:sp>
      <p:sp>
        <p:nvSpPr>
          <p:cNvPr id="5" name="Footer Placeholder 4"/>
          <p:cNvSpPr>
            <a:spLocks noGrp="1"/>
          </p:cNvSpPr>
          <p:nvPr>
            <p:ph type="ftr" sz="quarter" idx="11"/>
          </p:nvPr>
        </p:nvSpPr>
        <p:spPr/>
        <p:txBody>
          <a:bodyPr/>
          <a:lstStyle/>
          <a:p>
            <a:r>
              <a:rPr lang="en-US" dirty="0"/>
              <a:t>Source: 2022 First-Year Student Survey</a:t>
            </a:r>
            <a:endParaRPr lang="en-CA" dirty="0"/>
          </a:p>
        </p:txBody>
      </p:sp>
      <p:sp>
        <p:nvSpPr>
          <p:cNvPr id="6" name="Slide Number Placeholder 5"/>
          <p:cNvSpPr>
            <a:spLocks noGrp="1"/>
          </p:cNvSpPr>
          <p:nvPr>
            <p:ph type="sldNum" sz="quarter" idx="12"/>
          </p:nvPr>
        </p:nvSpPr>
        <p:spPr/>
        <p:txBody>
          <a:bodyPr/>
          <a:lstStyle/>
          <a:p>
            <a:fld id="{7A9CED5F-5A93-457F-95BD-8B7A51F7AF90}" type="slidenum">
              <a:rPr lang="en-CA" smtClean="0"/>
              <a:t>‹#›</a:t>
            </a:fld>
            <a:endParaRPr lang="en-CA" dirty="0"/>
          </a:p>
        </p:txBody>
      </p:sp>
    </p:spTree>
    <p:extLst>
      <p:ext uri="{BB962C8B-B14F-4D97-AF65-F5344CB8AC3E}">
        <p14:creationId xmlns:p14="http://schemas.microsoft.com/office/powerpoint/2010/main" val="3914753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October 2018</a:t>
            </a:r>
            <a:endParaRPr lang="en-CA" dirty="0"/>
          </a:p>
        </p:txBody>
      </p:sp>
      <p:sp>
        <p:nvSpPr>
          <p:cNvPr id="5" name="Footer Placeholder 4"/>
          <p:cNvSpPr>
            <a:spLocks noGrp="1"/>
          </p:cNvSpPr>
          <p:nvPr>
            <p:ph type="ftr" sz="quarter" idx="11"/>
          </p:nvPr>
        </p:nvSpPr>
        <p:spPr/>
        <p:txBody>
          <a:bodyPr/>
          <a:lstStyle/>
          <a:p>
            <a:r>
              <a:rPr lang="en-US" dirty="0"/>
              <a:t>Source: 2022 First-Year Student Survey</a:t>
            </a:r>
            <a:endParaRPr lang="en-CA" dirty="0"/>
          </a:p>
        </p:txBody>
      </p:sp>
      <p:sp>
        <p:nvSpPr>
          <p:cNvPr id="6" name="Slide Number Placeholder 5"/>
          <p:cNvSpPr>
            <a:spLocks noGrp="1"/>
          </p:cNvSpPr>
          <p:nvPr>
            <p:ph type="sldNum" sz="quarter" idx="12"/>
          </p:nvPr>
        </p:nvSpPr>
        <p:spPr/>
        <p:txBody>
          <a:bodyPr/>
          <a:lstStyle/>
          <a:p>
            <a:fld id="{7A9CED5F-5A93-457F-95BD-8B7A51F7AF90}" type="slidenum">
              <a:rPr lang="en-CA" smtClean="0"/>
              <a:t>‹#›</a:t>
            </a:fld>
            <a:endParaRPr lang="en-CA" dirty="0"/>
          </a:p>
        </p:txBody>
      </p:sp>
    </p:spTree>
    <p:extLst>
      <p:ext uri="{BB962C8B-B14F-4D97-AF65-F5344CB8AC3E}">
        <p14:creationId xmlns:p14="http://schemas.microsoft.com/office/powerpoint/2010/main" val="1666804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r>
              <a:rPr lang="en-US"/>
              <a:t>October 2018</a:t>
            </a:r>
            <a:endParaRPr lang="en-CA" dirty="0"/>
          </a:p>
        </p:txBody>
      </p:sp>
      <p:sp>
        <p:nvSpPr>
          <p:cNvPr id="6" name="Footer Placeholder 5"/>
          <p:cNvSpPr>
            <a:spLocks noGrp="1"/>
          </p:cNvSpPr>
          <p:nvPr>
            <p:ph type="ftr" sz="quarter" idx="11"/>
          </p:nvPr>
        </p:nvSpPr>
        <p:spPr/>
        <p:txBody>
          <a:bodyPr/>
          <a:lstStyle/>
          <a:p>
            <a:r>
              <a:rPr lang="en-US" dirty="0"/>
              <a:t>Source: 2022 First-Year Student Survey</a:t>
            </a:r>
            <a:endParaRPr lang="en-CA" dirty="0"/>
          </a:p>
        </p:txBody>
      </p:sp>
      <p:sp>
        <p:nvSpPr>
          <p:cNvPr id="7" name="Slide Number Placeholder 6"/>
          <p:cNvSpPr>
            <a:spLocks noGrp="1"/>
          </p:cNvSpPr>
          <p:nvPr>
            <p:ph type="sldNum" sz="quarter" idx="12"/>
          </p:nvPr>
        </p:nvSpPr>
        <p:spPr/>
        <p:txBody>
          <a:bodyPr/>
          <a:lstStyle/>
          <a:p>
            <a:fld id="{7A9CED5F-5A93-457F-95BD-8B7A51F7AF90}" type="slidenum">
              <a:rPr lang="en-CA" smtClean="0"/>
              <a:t>‹#›</a:t>
            </a:fld>
            <a:endParaRPr lang="en-CA" dirty="0"/>
          </a:p>
        </p:txBody>
      </p:sp>
    </p:spTree>
    <p:extLst>
      <p:ext uri="{BB962C8B-B14F-4D97-AF65-F5344CB8AC3E}">
        <p14:creationId xmlns:p14="http://schemas.microsoft.com/office/powerpoint/2010/main" val="459287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r>
              <a:rPr lang="en-US"/>
              <a:t>October 2018</a:t>
            </a:r>
            <a:endParaRPr lang="en-CA" dirty="0"/>
          </a:p>
        </p:txBody>
      </p:sp>
      <p:sp>
        <p:nvSpPr>
          <p:cNvPr id="8" name="Footer Placeholder 7"/>
          <p:cNvSpPr>
            <a:spLocks noGrp="1"/>
          </p:cNvSpPr>
          <p:nvPr>
            <p:ph type="ftr" sz="quarter" idx="11"/>
          </p:nvPr>
        </p:nvSpPr>
        <p:spPr/>
        <p:txBody>
          <a:bodyPr/>
          <a:lstStyle/>
          <a:p>
            <a:r>
              <a:rPr lang="en-US" dirty="0"/>
              <a:t>Source: 2022 First-Year Student Survey</a:t>
            </a:r>
            <a:endParaRPr lang="en-CA" dirty="0"/>
          </a:p>
        </p:txBody>
      </p:sp>
      <p:sp>
        <p:nvSpPr>
          <p:cNvPr id="9" name="Slide Number Placeholder 8"/>
          <p:cNvSpPr>
            <a:spLocks noGrp="1"/>
          </p:cNvSpPr>
          <p:nvPr>
            <p:ph type="sldNum" sz="quarter" idx="12"/>
          </p:nvPr>
        </p:nvSpPr>
        <p:spPr/>
        <p:txBody>
          <a:bodyPr/>
          <a:lstStyle/>
          <a:p>
            <a:fld id="{7A9CED5F-5A93-457F-95BD-8B7A51F7AF90}" type="slidenum">
              <a:rPr lang="en-CA" smtClean="0"/>
              <a:t>‹#›</a:t>
            </a:fld>
            <a:endParaRPr lang="en-CA" dirty="0"/>
          </a:p>
        </p:txBody>
      </p:sp>
    </p:spTree>
    <p:extLst>
      <p:ext uri="{BB962C8B-B14F-4D97-AF65-F5344CB8AC3E}">
        <p14:creationId xmlns:p14="http://schemas.microsoft.com/office/powerpoint/2010/main" val="990642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r>
              <a:rPr lang="en-US"/>
              <a:t>October 2018</a:t>
            </a:r>
            <a:endParaRPr lang="en-CA" dirty="0"/>
          </a:p>
        </p:txBody>
      </p:sp>
      <p:sp>
        <p:nvSpPr>
          <p:cNvPr id="4" name="Footer Placeholder 3"/>
          <p:cNvSpPr>
            <a:spLocks noGrp="1"/>
          </p:cNvSpPr>
          <p:nvPr>
            <p:ph type="ftr" sz="quarter" idx="11"/>
          </p:nvPr>
        </p:nvSpPr>
        <p:spPr/>
        <p:txBody>
          <a:bodyPr/>
          <a:lstStyle/>
          <a:p>
            <a:r>
              <a:rPr lang="en-US" dirty="0"/>
              <a:t>Source: 2022 First-Year Student Survey</a:t>
            </a:r>
            <a:endParaRPr lang="en-CA" dirty="0"/>
          </a:p>
        </p:txBody>
      </p:sp>
      <p:sp>
        <p:nvSpPr>
          <p:cNvPr id="5" name="Slide Number Placeholder 4"/>
          <p:cNvSpPr>
            <a:spLocks noGrp="1"/>
          </p:cNvSpPr>
          <p:nvPr>
            <p:ph type="sldNum" sz="quarter" idx="12"/>
          </p:nvPr>
        </p:nvSpPr>
        <p:spPr/>
        <p:txBody>
          <a:bodyPr/>
          <a:lstStyle/>
          <a:p>
            <a:fld id="{7A9CED5F-5A93-457F-95BD-8B7A51F7AF90}" type="slidenum">
              <a:rPr lang="en-CA" smtClean="0"/>
              <a:t>‹#›</a:t>
            </a:fld>
            <a:endParaRPr lang="en-CA" dirty="0"/>
          </a:p>
        </p:txBody>
      </p:sp>
    </p:spTree>
    <p:extLst>
      <p:ext uri="{BB962C8B-B14F-4D97-AF65-F5344CB8AC3E}">
        <p14:creationId xmlns:p14="http://schemas.microsoft.com/office/powerpoint/2010/main" val="4032460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October 2018</a:t>
            </a:r>
            <a:endParaRPr lang="en-CA" dirty="0"/>
          </a:p>
        </p:txBody>
      </p:sp>
      <p:sp>
        <p:nvSpPr>
          <p:cNvPr id="3" name="Footer Placeholder 2"/>
          <p:cNvSpPr>
            <a:spLocks noGrp="1"/>
          </p:cNvSpPr>
          <p:nvPr>
            <p:ph type="ftr" sz="quarter" idx="11"/>
          </p:nvPr>
        </p:nvSpPr>
        <p:spPr/>
        <p:txBody>
          <a:bodyPr/>
          <a:lstStyle/>
          <a:p>
            <a:r>
              <a:rPr lang="en-US" dirty="0"/>
              <a:t>Source: 2022 First-Year Student Survey</a:t>
            </a:r>
            <a:endParaRPr lang="en-CA" dirty="0"/>
          </a:p>
        </p:txBody>
      </p:sp>
      <p:sp>
        <p:nvSpPr>
          <p:cNvPr id="4" name="Slide Number Placeholder 3"/>
          <p:cNvSpPr>
            <a:spLocks noGrp="1"/>
          </p:cNvSpPr>
          <p:nvPr>
            <p:ph type="sldNum" sz="quarter" idx="12"/>
          </p:nvPr>
        </p:nvSpPr>
        <p:spPr/>
        <p:txBody>
          <a:bodyPr/>
          <a:lstStyle/>
          <a:p>
            <a:fld id="{7A9CED5F-5A93-457F-95BD-8B7A51F7AF90}" type="slidenum">
              <a:rPr lang="en-CA" smtClean="0"/>
              <a:t>‹#›</a:t>
            </a:fld>
            <a:endParaRPr lang="en-CA" dirty="0"/>
          </a:p>
        </p:txBody>
      </p:sp>
    </p:spTree>
    <p:extLst>
      <p:ext uri="{BB962C8B-B14F-4D97-AF65-F5344CB8AC3E}">
        <p14:creationId xmlns:p14="http://schemas.microsoft.com/office/powerpoint/2010/main" val="4000039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October 2018</a:t>
            </a:r>
            <a:endParaRPr lang="en-CA" dirty="0"/>
          </a:p>
        </p:txBody>
      </p:sp>
      <p:sp>
        <p:nvSpPr>
          <p:cNvPr id="6" name="Footer Placeholder 5"/>
          <p:cNvSpPr>
            <a:spLocks noGrp="1"/>
          </p:cNvSpPr>
          <p:nvPr>
            <p:ph type="ftr" sz="quarter" idx="11"/>
          </p:nvPr>
        </p:nvSpPr>
        <p:spPr/>
        <p:txBody>
          <a:bodyPr/>
          <a:lstStyle/>
          <a:p>
            <a:r>
              <a:rPr lang="en-US" dirty="0"/>
              <a:t>Source: 2022 First-Year Student Survey</a:t>
            </a:r>
            <a:endParaRPr lang="en-CA" dirty="0"/>
          </a:p>
        </p:txBody>
      </p:sp>
      <p:sp>
        <p:nvSpPr>
          <p:cNvPr id="7" name="Slide Number Placeholder 6"/>
          <p:cNvSpPr>
            <a:spLocks noGrp="1"/>
          </p:cNvSpPr>
          <p:nvPr>
            <p:ph type="sldNum" sz="quarter" idx="12"/>
          </p:nvPr>
        </p:nvSpPr>
        <p:spPr/>
        <p:txBody>
          <a:bodyPr/>
          <a:lstStyle/>
          <a:p>
            <a:fld id="{7A9CED5F-5A93-457F-95BD-8B7A51F7AF90}" type="slidenum">
              <a:rPr lang="en-CA" smtClean="0"/>
              <a:t>‹#›</a:t>
            </a:fld>
            <a:endParaRPr lang="en-CA" dirty="0"/>
          </a:p>
        </p:txBody>
      </p:sp>
    </p:spTree>
    <p:extLst>
      <p:ext uri="{BB962C8B-B14F-4D97-AF65-F5344CB8AC3E}">
        <p14:creationId xmlns:p14="http://schemas.microsoft.com/office/powerpoint/2010/main" val="3144849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October 2018</a:t>
            </a:r>
            <a:endParaRPr lang="en-CA" dirty="0"/>
          </a:p>
        </p:txBody>
      </p:sp>
      <p:sp>
        <p:nvSpPr>
          <p:cNvPr id="6" name="Footer Placeholder 5"/>
          <p:cNvSpPr>
            <a:spLocks noGrp="1"/>
          </p:cNvSpPr>
          <p:nvPr>
            <p:ph type="ftr" sz="quarter" idx="11"/>
          </p:nvPr>
        </p:nvSpPr>
        <p:spPr/>
        <p:txBody>
          <a:bodyPr/>
          <a:lstStyle/>
          <a:p>
            <a:r>
              <a:rPr lang="en-US" dirty="0"/>
              <a:t>Source: 2022 First-Year Student Survey</a:t>
            </a:r>
            <a:endParaRPr lang="en-CA" dirty="0"/>
          </a:p>
        </p:txBody>
      </p:sp>
      <p:sp>
        <p:nvSpPr>
          <p:cNvPr id="7" name="Slide Number Placeholder 6"/>
          <p:cNvSpPr>
            <a:spLocks noGrp="1"/>
          </p:cNvSpPr>
          <p:nvPr>
            <p:ph type="sldNum" sz="quarter" idx="12"/>
          </p:nvPr>
        </p:nvSpPr>
        <p:spPr/>
        <p:txBody>
          <a:bodyPr/>
          <a:lstStyle/>
          <a:p>
            <a:fld id="{7A9CED5F-5A93-457F-95BD-8B7A51F7AF90}" type="slidenum">
              <a:rPr lang="en-CA" smtClean="0"/>
              <a:t>‹#›</a:t>
            </a:fld>
            <a:endParaRPr lang="en-CA" dirty="0"/>
          </a:p>
        </p:txBody>
      </p:sp>
    </p:spTree>
    <p:extLst>
      <p:ext uri="{BB962C8B-B14F-4D97-AF65-F5344CB8AC3E}">
        <p14:creationId xmlns:p14="http://schemas.microsoft.com/office/powerpoint/2010/main" val="248170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October 2018</a:t>
            </a:r>
            <a:endParaRPr lang="en-CA"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Source: 2022 First-Year Student Survey</a:t>
            </a:r>
            <a:endParaRPr lang="en-CA"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9CED5F-5A93-457F-95BD-8B7A51F7AF90}" type="slidenum">
              <a:rPr lang="en-CA" smtClean="0"/>
              <a:t>‹#›</a:t>
            </a:fld>
            <a:endParaRPr lang="en-CA" dirty="0"/>
          </a:p>
        </p:txBody>
      </p:sp>
    </p:spTree>
    <p:extLst>
      <p:ext uri="{BB962C8B-B14F-4D97-AF65-F5344CB8AC3E}">
        <p14:creationId xmlns:p14="http://schemas.microsoft.com/office/powerpoint/2010/main" val="16061506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chart" Target="../charts/chart9.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chart" Target="../charts/chart8.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chart" Target="../charts/chart10.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chart" Target="../charts/chart11.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chart" Target="../charts/chart1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chart" Target="../charts/chart13.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chart" Target="../charts/chart14.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chart" Target="../charts/chart15.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chart" Target="../charts/chart16.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chart" Target="../charts/chart17.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chart" Target="../charts/chart18.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hyperlink" Target="https://cusc-ccreu.ca/wordpress/?lang=fr"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chart" Target="../charts/chart19.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chart" Target="../charts/chart20.xml"/><Relationship Id="rId5" Type="http://schemas.openxmlformats.org/officeDocument/2006/relationships/image" Target="../media/image5.png"/><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chart" Target="../charts/chart21.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chart" Target="../charts/chart23.xml"/><Relationship Id="rId4" Type="http://schemas.openxmlformats.org/officeDocument/2006/relationships/chart" Target="../charts/chart2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chart" Target="../charts/chart24.xml"/><Relationship Id="rId5" Type="http://schemas.openxmlformats.org/officeDocument/2006/relationships/image" Target="../media/image5.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chart" Target="../charts/char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chart" Target="../charts/chart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chart" Target="../charts/chart4.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chart" Target="../charts/chart5.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chart" Target="../charts/chart6.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chart" Target="../charts/char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stretch>
            <a:fillRect/>
          </a:stretch>
        </p:blipFill>
        <p:spPr>
          <a:xfrm>
            <a:off x="0" y="0"/>
            <a:ext cx="2368781" cy="6858000"/>
          </a:xfrm>
          <a:prstGeom prst="rect">
            <a:avLst/>
          </a:prstGeom>
        </p:spPr>
      </p:pic>
      <p:sp>
        <p:nvSpPr>
          <p:cNvPr id="2" name="Title 1"/>
          <p:cNvSpPr>
            <a:spLocks noGrp="1"/>
          </p:cNvSpPr>
          <p:nvPr>
            <p:ph type="ctrTitle"/>
          </p:nvPr>
        </p:nvSpPr>
        <p:spPr>
          <a:xfrm>
            <a:off x="203201" y="2216933"/>
            <a:ext cx="11870266" cy="2424133"/>
          </a:xfrm>
        </p:spPr>
        <p:txBody>
          <a:bodyPr>
            <a:noAutofit/>
          </a:bodyPr>
          <a:lstStyle/>
          <a:p>
            <a:r>
              <a:rPr lang="en-US" sz="5400" b="1" dirty="0">
                <a:latin typeface="+mn-lt"/>
              </a:rPr>
              <a:t>CUSC-CCREU </a:t>
            </a:r>
            <a:br>
              <a:rPr lang="en-US" sz="5400" b="1" dirty="0">
                <a:latin typeface="+mn-lt"/>
              </a:rPr>
            </a:br>
            <a:r>
              <a:rPr lang="fr-FR" sz="5400" b="1" dirty="0">
                <a:latin typeface="+mn-lt"/>
              </a:rPr>
              <a:t>Enquête de 2022 auprès des étudiants de première année </a:t>
            </a:r>
            <a:r>
              <a:rPr lang="en-US" sz="5400" b="1" dirty="0">
                <a:latin typeface="+mn-lt"/>
              </a:rPr>
              <a:t>: </a:t>
            </a:r>
            <a:br>
              <a:rPr lang="en-US" sz="5400" b="1" dirty="0">
                <a:latin typeface="+mn-lt"/>
              </a:rPr>
            </a:br>
            <a:r>
              <a:rPr lang="en-US" sz="5400" b="1" i="1" dirty="0" err="1">
                <a:latin typeface="+mn-lt"/>
              </a:rPr>
              <a:t>Faits</a:t>
            </a:r>
            <a:r>
              <a:rPr lang="en-US" sz="5400" b="1" i="1" dirty="0">
                <a:latin typeface="+mn-lt"/>
              </a:rPr>
              <a:t> </a:t>
            </a:r>
            <a:r>
              <a:rPr lang="en-US" sz="5400" b="1" i="1" dirty="0" err="1">
                <a:latin typeface="+mn-lt"/>
              </a:rPr>
              <a:t>saillants</a:t>
            </a:r>
            <a:endParaRPr lang="en-CA" sz="5400" i="1" dirty="0">
              <a:latin typeface="+mn-lt"/>
            </a:endParaRPr>
          </a:p>
        </p:txBody>
      </p:sp>
      <p:pic>
        <p:nvPicPr>
          <p:cNvPr id="6" name="Picture 5"/>
          <p:cNvPicPr/>
          <p:nvPr/>
        </p:nvPicPr>
        <p:blipFill rotWithShape="1">
          <a:blip r:embed="rId4"/>
          <a:srcRect b="41438"/>
          <a:stretch/>
        </p:blipFill>
        <p:spPr>
          <a:xfrm>
            <a:off x="4280761" y="267994"/>
            <a:ext cx="3630478" cy="1005635"/>
          </a:xfrm>
          <a:prstGeom prst="rect">
            <a:avLst/>
          </a:prstGeom>
        </p:spPr>
      </p:pic>
      <p:pic>
        <p:nvPicPr>
          <p:cNvPr id="8" name="Picture 7"/>
          <p:cNvPicPr>
            <a:picLocks noChangeAspect="1"/>
          </p:cNvPicPr>
          <p:nvPr/>
        </p:nvPicPr>
        <p:blipFill>
          <a:blip r:embed="rId5"/>
          <a:stretch>
            <a:fillRect/>
          </a:stretch>
        </p:blipFill>
        <p:spPr>
          <a:xfrm>
            <a:off x="11353727" y="0"/>
            <a:ext cx="838273" cy="784928"/>
          </a:xfrm>
          <a:prstGeom prst="rect">
            <a:avLst/>
          </a:prstGeom>
        </p:spPr>
      </p:pic>
      <p:pic>
        <p:nvPicPr>
          <p:cNvPr id="9" name="Picture 8"/>
          <p:cNvPicPr/>
          <p:nvPr/>
        </p:nvPicPr>
        <p:blipFill>
          <a:blip r:embed="rId6">
            <a:extLst>
              <a:ext uri="{28A0092B-C50C-407E-A947-70E740481C1C}">
                <a14:useLocalDpi xmlns:a14="http://schemas.microsoft.com/office/drawing/2010/main" val="0"/>
              </a:ext>
            </a:extLst>
          </a:blip>
          <a:stretch>
            <a:fillRect/>
          </a:stretch>
        </p:blipFill>
        <p:spPr>
          <a:xfrm>
            <a:off x="4685937" y="5099002"/>
            <a:ext cx="2857863" cy="970735"/>
          </a:xfrm>
          <a:prstGeom prst="rect">
            <a:avLst/>
          </a:prstGeom>
        </p:spPr>
      </p:pic>
    </p:spTree>
    <p:extLst>
      <p:ext uri="{BB962C8B-B14F-4D97-AF65-F5344CB8AC3E}">
        <p14:creationId xmlns:p14="http://schemas.microsoft.com/office/powerpoint/2010/main" val="5873158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972000"/>
          </a:xfrm>
        </p:spPr>
        <p:txBody>
          <a:bodyPr>
            <a:noAutofit/>
          </a:bodyPr>
          <a:lstStyle/>
          <a:p>
            <a:pPr algn="ctr"/>
            <a:r>
              <a:rPr lang="en-CA" b="1" dirty="0">
                <a:solidFill>
                  <a:srgbClr val="A71930"/>
                </a:solidFill>
              </a:rPr>
              <a:t>Programme </a:t>
            </a:r>
            <a:r>
              <a:rPr lang="en-CA" b="1" dirty="0" err="1">
                <a:solidFill>
                  <a:srgbClr val="A71930"/>
                </a:solidFill>
              </a:rPr>
              <a:t>d’orientation</a:t>
            </a:r>
            <a:r>
              <a:rPr lang="en-CA" b="1" dirty="0">
                <a:solidFill>
                  <a:srgbClr val="A71930"/>
                </a:solidFill>
              </a:rPr>
              <a:t> </a:t>
            </a:r>
            <a:r>
              <a:rPr lang="en-CA" b="1" dirty="0" err="1">
                <a:solidFill>
                  <a:srgbClr val="A71930"/>
                </a:solidFill>
              </a:rPr>
              <a:t>universitaire</a:t>
            </a:r>
            <a:endParaRPr lang="en-CA" b="1" dirty="0">
              <a:solidFill>
                <a:srgbClr val="A71930"/>
              </a:solidFill>
            </a:endParaRPr>
          </a:p>
        </p:txBody>
      </p:sp>
      <p:pic>
        <p:nvPicPr>
          <p:cNvPr id="5" name="Picture 4"/>
          <p:cNvPicPr>
            <a:picLocks noChangeAspect="1"/>
          </p:cNvPicPr>
          <p:nvPr/>
        </p:nvPicPr>
        <p:blipFill>
          <a:blip r:embed="rId3"/>
          <a:stretch>
            <a:fillRect/>
          </a:stretch>
        </p:blipFill>
        <p:spPr>
          <a:xfrm>
            <a:off x="0" y="4747077"/>
            <a:ext cx="3177815" cy="2110923"/>
          </a:xfrm>
          <a:prstGeom prst="rect">
            <a:avLst/>
          </a:prstGeom>
        </p:spPr>
      </p:pic>
      <p:graphicFrame>
        <p:nvGraphicFramePr>
          <p:cNvPr id="4" name="Content Placeholder 3"/>
          <p:cNvGraphicFramePr>
            <a:graphicFrameLocks noGrp="1"/>
          </p:cNvGraphicFramePr>
          <p:nvPr>
            <p:ph idx="1"/>
            <p:extLst>
              <p:ext uri="{D42A27DB-BD31-4B8C-83A1-F6EECF244321}">
                <p14:modId xmlns:p14="http://schemas.microsoft.com/office/powerpoint/2010/main" val="374822007"/>
              </p:ext>
            </p:extLst>
          </p:nvPr>
        </p:nvGraphicFramePr>
        <p:xfrm>
          <a:off x="401444" y="2099752"/>
          <a:ext cx="11790556" cy="4141784"/>
        </p:xfrm>
        <a:graphic>
          <a:graphicData uri="http://schemas.openxmlformats.org/drawingml/2006/chart">
            <c:chart xmlns:c="http://schemas.openxmlformats.org/drawingml/2006/chart" xmlns:r="http://schemas.openxmlformats.org/officeDocument/2006/relationships" r:id="rId4"/>
          </a:graphicData>
        </a:graphic>
      </p:graphicFrame>
      <p:pic>
        <p:nvPicPr>
          <p:cNvPr id="7" name="Picture 6"/>
          <p:cNvPicPr>
            <a:picLocks noChangeAspect="1"/>
          </p:cNvPicPr>
          <p:nvPr/>
        </p:nvPicPr>
        <p:blipFill>
          <a:blip r:embed="rId5"/>
          <a:stretch>
            <a:fillRect/>
          </a:stretch>
        </p:blipFill>
        <p:spPr>
          <a:xfrm>
            <a:off x="11353727" y="0"/>
            <a:ext cx="838273" cy="784928"/>
          </a:xfrm>
          <a:prstGeom prst="rect">
            <a:avLst/>
          </a:prstGeom>
        </p:spPr>
      </p:pic>
      <p:pic>
        <p:nvPicPr>
          <p:cNvPr id="8" name="Picture 7"/>
          <p:cNvPicPr>
            <a:picLocks noChangeAspect="1"/>
          </p:cNvPicPr>
          <p:nvPr/>
        </p:nvPicPr>
        <p:blipFill>
          <a:blip r:embed="rId6"/>
          <a:stretch>
            <a:fillRect/>
          </a:stretch>
        </p:blipFill>
        <p:spPr>
          <a:xfrm>
            <a:off x="5197813" y="6219411"/>
            <a:ext cx="1796374" cy="502064"/>
          </a:xfrm>
          <a:prstGeom prst="rect">
            <a:avLst/>
          </a:prstGeom>
        </p:spPr>
      </p:pic>
      <p:graphicFrame>
        <p:nvGraphicFramePr>
          <p:cNvPr id="9" name="Content Placeholder 3"/>
          <p:cNvGraphicFramePr>
            <a:graphicFrameLocks/>
          </p:cNvGraphicFramePr>
          <p:nvPr>
            <p:extLst>
              <p:ext uri="{D42A27DB-BD31-4B8C-83A1-F6EECF244321}">
                <p14:modId xmlns:p14="http://schemas.microsoft.com/office/powerpoint/2010/main" val="285795631"/>
              </p:ext>
            </p:extLst>
          </p:nvPr>
        </p:nvGraphicFramePr>
        <p:xfrm>
          <a:off x="1248000" y="892201"/>
          <a:ext cx="10944000" cy="1229676"/>
        </p:xfrm>
        <a:graphic>
          <a:graphicData uri="http://schemas.openxmlformats.org/drawingml/2006/chart">
            <c:chart xmlns:c="http://schemas.openxmlformats.org/drawingml/2006/chart" xmlns:r="http://schemas.openxmlformats.org/officeDocument/2006/relationships" r:id="rId7"/>
          </a:graphicData>
        </a:graphic>
      </p:graphicFrame>
      <p:sp>
        <p:nvSpPr>
          <p:cNvPr id="10" name="Footer Placeholder 6"/>
          <p:cNvSpPr>
            <a:spLocks noGrp="1"/>
          </p:cNvSpPr>
          <p:nvPr>
            <p:ph type="ftr" sz="quarter" idx="11"/>
          </p:nvPr>
        </p:nvSpPr>
        <p:spPr>
          <a:xfrm>
            <a:off x="7572777" y="6470443"/>
            <a:ext cx="4619223" cy="365125"/>
          </a:xfrm>
        </p:spPr>
        <p:txBody>
          <a:bodyPr/>
          <a:lstStyle/>
          <a:p>
            <a:r>
              <a:rPr lang="en-US" dirty="0"/>
              <a:t>Source: </a:t>
            </a:r>
            <a:r>
              <a:rPr lang="fr-FR" dirty="0"/>
              <a:t>L'enquête 2022 sur les étudiants de première année </a:t>
            </a:r>
            <a:endParaRPr lang="en-CA" dirty="0"/>
          </a:p>
        </p:txBody>
      </p:sp>
    </p:spTree>
    <p:extLst>
      <p:ext uri="{BB962C8B-B14F-4D97-AF65-F5344CB8AC3E}">
        <p14:creationId xmlns:p14="http://schemas.microsoft.com/office/powerpoint/2010/main" val="26064285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972000"/>
          </a:xfrm>
        </p:spPr>
        <p:txBody>
          <a:bodyPr>
            <a:noAutofit/>
          </a:bodyPr>
          <a:lstStyle/>
          <a:p>
            <a:pPr algn="ctr"/>
            <a:r>
              <a:rPr lang="en-CA" b="1" dirty="0" err="1">
                <a:solidFill>
                  <a:srgbClr val="A71930"/>
                </a:solidFill>
              </a:rPr>
              <a:t>Attentes</a:t>
            </a:r>
            <a:r>
              <a:rPr lang="en-CA" b="1" dirty="0">
                <a:solidFill>
                  <a:srgbClr val="A71930"/>
                </a:solidFill>
              </a:rPr>
              <a:t> et </a:t>
            </a:r>
            <a:r>
              <a:rPr lang="en-CA" b="1" dirty="0" err="1">
                <a:solidFill>
                  <a:srgbClr val="A71930"/>
                </a:solidFill>
              </a:rPr>
              <a:t>expérience</a:t>
            </a:r>
            <a:endParaRPr lang="en-CA" b="1" dirty="0">
              <a:solidFill>
                <a:srgbClr val="A71930"/>
              </a:solidFill>
            </a:endParaRPr>
          </a:p>
        </p:txBody>
      </p:sp>
      <p:pic>
        <p:nvPicPr>
          <p:cNvPr id="5" name="Picture 4"/>
          <p:cNvPicPr>
            <a:picLocks noChangeAspect="1"/>
          </p:cNvPicPr>
          <p:nvPr/>
        </p:nvPicPr>
        <p:blipFill>
          <a:blip r:embed="rId3"/>
          <a:stretch>
            <a:fillRect/>
          </a:stretch>
        </p:blipFill>
        <p:spPr>
          <a:xfrm>
            <a:off x="0" y="4747077"/>
            <a:ext cx="3177815" cy="2110923"/>
          </a:xfrm>
          <a:prstGeom prst="rect">
            <a:avLst/>
          </a:prstGeom>
        </p:spPr>
      </p:pic>
      <p:graphicFrame>
        <p:nvGraphicFramePr>
          <p:cNvPr id="4" name="Content Placeholder 3"/>
          <p:cNvGraphicFramePr>
            <a:graphicFrameLocks noGrp="1"/>
          </p:cNvGraphicFramePr>
          <p:nvPr>
            <p:ph idx="1"/>
            <p:extLst>
              <p:ext uri="{D42A27DB-BD31-4B8C-83A1-F6EECF244321}">
                <p14:modId xmlns:p14="http://schemas.microsoft.com/office/powerpoint/2010/main" val="4124706751"/>
              </p:ext>
            </p:extLst>
          </p:nvPr>
        </p:nvGraphicFramePr>
        <p:xfrm>
          <a:off x="1248000" y="1273221"/>
          <a:ext cx="10944000" cy="4896000"/>
        </p:xfrm>
        <a:graphic>
          <a:graphicData uri="http://schemas.openxmlformats.org/drawingml/2006/chart">
            <c:chart xmlns:c="http://schemas.openxmlformats.org/drawingml/2006/chart" xmlns:r="http://schemas.openxmlformats.org/officeDocument/2006/relationships" r:id="rId4"/>
          </a:graphicData>
        </a:graphic>
      </p:graphicFrame>
      <p:pic>
        <p:nvPicPr>
          <p:cNvPr id="7" name="Picture 6"/>
          <p:cNvPicPr>
            <a:picLocks noChangeAspect="1"/>
          </p:cNvPicPr>
          <p:nvPr/>
        </p:nvPicPr>
        <p:blipFill>
          <a:blip r:embed="rId5"/>
          <a:stretch>
            <a:fillRect/>
          </a:stretch>
        </p:blipFill>
        <p:spPr>
          <a:xfrm>
            <a:off x="11353727" y="0"/>
            <a:ext cx="838273" cy="784928"/>
          </a:xfrm>
          <a:prstGeom prst="rect">
            <a:avLst/>
          </a:prstGeom>
        </p:spPr>
      </p:pic>
      <p:pic>
        <p:nvPicPr>
          <p:cNvPr id="8" name="Picture 7"/>
          <p:cNvPicPr>
            <a:picLocks noChangeAspect="1"/>
          </p:cNvPicPr>
          <p:nvPr/>
        </p:nvPicPr>
        <p:blipFill>
          <a:blip r:embed="rId6"/>
          <a:stretch>
            <a:fillRect/>
          </a:stretch>
        </p:blipFill>
        <p:spPr>
          <a:xfrm>
            <a:off x="5197813" y="6219411"/>
            <a:ext cx="1796374" cy="502064"/>
          </a:xfrm>
          <a:prstGeom prst="rect">
            <a:avLst/>
          </a:prstGeom>
        </p:spPr>
      </p:pic>
      <p:sp>
        <p:nvSpPr>
          <p:cNvPr id="10" name="Footer Placeholder 6"/>
          <p:cNvSpPr>
            <a:spLocks noGrp="1"/>
          </p:cNvSpPr>
          <p:nvPr>
            <p:ph type="ftr" sz="quarter" idx="11"/>
          </p:nvPr>
        </p:nvSpPr>
        <p:spPr>
          <a:xfrm>
            <a:off x="7572777" y="6470443"/>
            <a:ext cx="4619223" cy="365125"/>
          </a:xfrm>
        </p:spPr>
        <p:txBody>
          <a:bodyPr/>
          <a:lstStyle/>
          <a:p>
            <a:r>
              <a:rPr lang="en-US" dirty="0"/>
              <a:t>Source: </a:t>
            </a:r>
            <a:r>
              <a:rPr lang="fr-FR" dirty="0"/>
              <a:t>L'enquête 2022 sur les étudiants de première année </a:t>
            </a:r>
            <a:endParaRPr lang="en-CA" dirty="0"/>
          </a:p>
        </p:txBody>
      </p:sp>
    </p:spTree>
    <p:extLst>
      <p:ext uri="{BB962C8B-B14F-4D97-AF65-F5344CB8AC3E}">
        <p14:creationId xmlns:p14="http://schemas.microsoft.com/office/powerpoint/2010/main" val="2057295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8666"/>
            <a:ext cx="12192000" cy="972000"/>
          </a:xfrm>
        </p:spPr>
        <p:txBody>
          <a:bodyPr>
            <a:normAutofit fontScale="90000"/>
          </a:bodyPr>
          <a:lstStyle/>
          <a:p>
            <a:pPr algn="ctr"/>
            <a:r>
              <a:rPr lang="fr-FR" b="1" dirty="0">
                <a:solidFill>
                  <a:srgbClr val="A71930"/>
                </a:solidFill>
              </a:rPr>
              <a:t>Classement des cinq domaines de réussite </a:t>
            </a:r>
            <a:br>
              <a:rPr lang="fr-FR" b="1" dirty="0">
                <a:solidFill>
                  <a:srgbClr val="A71930"/>
                </a:solidFill>
              </a:rPr>
            </a:br>
            <a:r>
              <a:rPr lang="fr-FR" b="1" dirty="0">
                <a:solidFill>
                  <a:srgbClr val="A71930"/>
                </a:solidFill>
              </a:rPr>
              <a:t>avec la transition vers l'université</a:t>
            </a:r>
            <a:endParaRPr lang="en-CA" dirty="0">
              <a:solidFill>
                <a:srgbClr val="A71930"/>
              </a:solidFill>
            </a:endParaRPr>
          </a:p>
        </p:txBody>
      </p:sp>
      <p:pic>
        <p:nvPicPr>
          <p:cNvPr id="8" name="Picture 7"/>
          <p:cNvPicPr>
            <a:picLocks noChangeAspect="1"/>
          </p:cNvPicPr>
          <p:nvPr/>
        </p:nvPicPr>
        <p:blipFill>
          <a:blip r:embed="rId3"/>
          <a:stretch>
            <a:fillRect/>
          </a:stretch>
        </p:blipFill>
        <p:spPr>
          <a:xfrm>
            <a:off x="0" y="4747077"/>
            <a:ext cx="3177815" cy="2110923"/>
          </a:xfrm>
          <a:prstGeom prst="rect">
            <a:avLst/>
          </a:prstGeom>
        </p:spPr>
      </p:pic>
      <p:graphicFrame>
        <p:nvGraphicFramePr>
          <p:cNvPr id="4" name="Content Placeholder 3"/>
          <p:cNvGraphicFramePr>
            <a:graphicFrameLocks noGrp="1"/>
          </p:cNvGraphicFramePr>
          <p:nvPr>
            <p:ph idx="1"/>
            <p:extLst>
              <p:ext uri="{D42A27DB-BD31-4B8C-83A1-F6EECF244321}">
                <p14:modId xmlns:p14="http://schemas.microsoft.com/office/powerpoint/2010/main" val="864587750"/>
              </p:ext>
            </p:extLst>
          </p:nvPr>
        </p:nvGraphicFramePr>
        <p:xfrm>
          <a:off x="1248000" y="1278705"/>
          <a:ext cx="10944000" cy="4896000"/>
        </p:xfrm>
        <a:graphic>
          <a:graphicData uri="http://schemas.openxmlformats.org/drawingml/2006/chart">
            <c:chart xmlns:c="http://schemas.openxmlformats.org/drawingml/2006/chart" xmlns:r="http://schemas.openxmlformats.org/officeDocument/2006/relationships" r:id="rId4"/>
          </a:graphicData>
        </a:graphic>
      </p:graphicFrame>
      <p:pic>
        <p:nvPicPr>
          <p:cNvPr id="6" name="Picture 5"/>
          <p:cNvPicPr>
            <a:picLocks noChangeAspect="1"/>
          </p:cNvPicPr>
          <p:nvPr/>
        </p:nvPicPr>
        <p:blipFill>
          <a:blip r:embed="rId5"/>
          <a:stretch>
            <a:fillRect/>
          </a:stretch>
        </p:blipFill>
        <p:spPr>
          <a:xfrm>
            <a:off x="11353727" y="0"/>
            <a:ext cx="838273" cy="784928"/>
          </a:xfrm>
          <a:prstGeom prst="rect">
            <a:avLst/>
          </a:prstGeom>
        </p:spPr>
      </p:pic>
      <p:pic>
        <p:nvPicPr>
          <p:cNvPr id="7" name="Picture 6"/>
          <p:cNvPicPr>
            <a:picLocks noChangeAspect="1"/>
          </p:cNvPicPr>
          <p:nvPr/>
        </p:nvPicPr>
        <p:blipFill>
          <a:blip r:embed="rId6"/>
          <a:stretch>
            <a:fillRect/>
          </a:stretch>
        </p:blipFill>
        <p:spPr>
          <a:xfrm>
            <a:off x="5197813" y="6219411"/>
            <a:ext cx="1796374" cy="502064"/>
          </a:xfrm>
          <a:prstGeom prst="rect">
            <a:avLst/>
          </a:prstGeom>
        </p:spPr>
      </p:pic>
      <p:sp>
        <p:nvSpPr>
          <p:cNvPr id="9" name="Footer Placeholder 6"/>
          <p:cNvSpPr>
            <a:spLocks noGrp="1"/>
          </p:cNvSpPr>
          <p:nvPr>
            <p:ph type="ftr" sz="quarter" idx="11"/>
          </p:nvPr>
        </p:nvSpPr>
        <p:spPr>
          <a:xfrm>
            <a:off x="7572777" y="6470443"/>
            <a:ext cx="4619223" cy="365125"/>
          </a:xfrm>
        </p:spPr>
        <p:txBody>
          <a:bodyPr/>
          <a:lstStyle/>
          <a:p>
            <a:r>
              <a:rPr lang="en-US" dirty="0"/>
              <a:t>Source: </a:t>
            </a:r>
            <a:r>
              <a:rPr lang="fr-FR" dirty="0"/>
              <a:t>L'enquête 2022 sur les étudiants de première année </a:t>
            </a:r>
            <a:endParaRPr lang="en-CA" dirty="0"/>
          </a:p>
        </p:txBody>
      </p:sp>
    </p:spTree>
    <p:extLst>
      <p:ext uri="{BB962C8B-B14F-4D97-AF65-F5344CB8AC3E}">
        <p14:creationId xmlns:p14="http://schemas.microsoft.com/office/powerpoint/2010/main" val="34715940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820" y="108666"/>
            <a:ext cx="11758411" cy="972000"/>
          </a:xfrm>
        </p:spPr>
        <p:txBody>
          <a:bodyPr>
            <a:normAutofit fontScale="90000"/>
          </a:bodyPr>
          <a:lstStyle/>
          <a:p>
            <a:pPr algn="ctr"/>
            <a:r>
              <a:rPr lang="fr-FR" b="1" dirty="0">
                <a:solidFill>
                  <a:srgbClr val="A71930"/>
                </a:solidFill>
              </a:rPr>
              <a:t>Les cinq derniers domaines de réussite avec </a:t>
            </a:r>
            <a:br>
              <a:rPr lang="fr-FR" b="1" dirty="0">
                <a:solidFill>
                  <a:srgbClr val="A71930"/>
                </a:solidFill>
              </a:rPr>
            </a:br>
            <a:r>
              <a:rPr lang="fr-FR" b="1" dirty="0">
                <a:solidFill>
                  <a:srgbClr val="A71930"/>
                </a:solidFill>
              </a:rPr>
              <a:t>la transition vers l'université</a:t>
            </a:r>
            <a:endParaRPr lang="en-CA" dirty="0">
              <a:solidFill>
                <a:srgbClr val="A71930"/>
              </a:solidFill>
            </a:endParaRPr>
          </a:p>
        </p:txBody>
      </p:sp>
      <p:pic>
        <p:nvPicPr>
          <p:cNvPr id="8" name="Picture 7"/>
          <p:cNvPicPr>
            <a:picLocks noChangeAspect="1"/>
          </p:cNvPicPr>
          <p:nvPr/>
        </p:nvPicPr>
        <p:blipFill>
          <a:blip r:embed="rId3"/>
          <a:stretch>
            <a:fillRect/>
          </a:stretch>
        </p:blipFill>
        <p:spPr>
          <a:xfrm>
            <a:off x="0" y="4747077"/>
            <a:ext cx="3177815" cy="2110923"/>
          </a:xfrm>
          <a:prstGeom prst="rect">
            <a:avLst/>
          </a:prstGeom>
        </p:spPr>
      </p:pic>
      <p:graphicFrame>
        <p:nvGraphicFramePr>
          <p:cNvPr id="4" name="Content Placeholder 3"/>
          <p:cNvGraphicFramePr>
            <a:graphicFrameLocks noGrp="1"/>
          </p:cNvGraphicFramePr>
          <p:nvPr>
            <p:ph idx="1"/>
            <p:extLst>
              <p:ext uri="{D42A27DB-BD31-4B8C-83A1-F6EECF244321}">
                <p14:modId xmlns:p14="http://schemas.microsoft.com/office/powerpoint/2010/main" val="2756142378"/>
              </p:ext>
            </p:extLst>
          </p:nvPr>
        </p:nvGraphicFramePr>
        <p:xfrm>
          <a:off x="1248000" y="1278705"/>
          <a:ext cx="10944000" cy="4896000"/>
        </p:xfrm>
        <a:graphic>
          <a:graphicData uri="http://schemas.openxmlformats.org/drawingml/2006/chart">
            <c:chart xmlns:c="http://schemas.openxmlformats.org/drawingml/2006/chart" xmlns:r="http://schemas.openxmlformats.org/officeDocument/2006/relationships" r:id="rId4"/>
          </a:graphicData>
        </a:graphic>
      </p:graphicFrame>
      <p:pic>
        <p:nvPicPr>
          <p:cNvPr id="6" name="Picture 5"/>
          <p:cNvPicPr>
            <a:picLocks noChangeAspect="1"/>
          </p:cNvPicPr>
          <p:nvPr/>
        </p:nvPicPr>
        <p:blipFill>
          <a:blip r:embed="rId5"/>
          <a:stretch>
            <a:fillRect/>
          </a:stretch>
        </p:blipFill>
        <p:spPr>
          <a:xfrm>
            <a:off x="11353727" y="0"/>
            <a:ext cx="838273" cy="784928"/>
          </a:xfrm>
          <a:prstGeom prst="rect">
            <a:avLst/>
          </a:prstGeom>
        </p:spPr>
      </p:pic>
      <p:pic>
        <p:nvPicPr>
          <p:cNvPr id="7" name="Picture 6"/>
          <p:cNvPicPr>
            <a:picLocks noChangeAspect="1"/>
          </p:cNvPicPr>
          <p:nvPr/>
        </p:nvPicPr>
        <p:blipFill>
          <a:blip r:embed="rId6"/>
          <a:stretch>
            <a:fillRect/>
          </a:stretch>
        </p:blipFill>
        <p:spPr>
          <a:xfrm>
            <a:off x="5197813" y="6219411"/>
            <a:ext cx="1796374" cy="502064"/>
          </a:xfrm>
          <a:prstGeom prst="rect">
            <a:avLst/>
          </a:prstGeom>
        </p:spPr>
      </p:pic>
      <p:sp>
        <p:nvSpPr>
          <p:cNvPr id="9" name="Footer Placeholder 6"/>
          <p:cNvSpPr>
            <a:spLocks noGrp="1"/>
          </p:cNvSpPr>
          <p:nvPr>
            <p:ph type="ftr" sz="quarter" idx="11"/>
          </p:nvPr>
        </p:nvSpPr>
        <p:spPr>
          <a:xfrm>
            <a:off x="7572777" y="6470443"/>
            <a:ext cx="4619223" cy="365125"/>
          </a:xfrm>
        </p:spPr>
        <p:txBody>
          <a:bodyPr/>
          <a:lstStyle/>
          <a:p>
            <a:r>
              <a:rPr lang="en-US" dirty="0"/>
              <a:t>Source: </a:t>
            </a:r>
            <a:r>
              <a:rPr lang="fr-FR" dirty="0"/>
              <a:t>L'enquête 2022 sur les étudiants de première année </a:t>
            </a:r>
            <a:endParaRPr lang="en-CA" dirty="0"/>
          </a:p>
        </p:txBody>
      </p:sp>
    </p:spTree>
    <p:extLst>
      <p:ext uri="{BB962C8B-B14F-4D97-AF65-F5344CB8AC3E}">
        <p14:creationId xmlns:p14="http://schemas.microsoft.com/office/powerpoint/2010/main" val="8653074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71"/>
            <a:ext cx="12192000" cy="1322239"/>
          </a:xfrm>
        </p:spPr>
        <p:txBody>
          <a:bodyPr>
            <a:normAutofit/>
          </a:bodyPr>
          <a:lstStyle/>
          <a:p>
            <a:pPr algn="ctr"/>
            <a:r>
              <a:rPr lang="fr-FR" sz="4000" b="1" dirty="0">
                <a:solidFill>
                  <a:srgbClr val="A71930"/>
                </a:solidFill>
              </a:rPr>
              <a:t>Éprouver un sentiment d’appartenance à </a:t>
            </a:r>
            <a:br>
              <a:rPr lang="fr-FR" sz="4000" b="1" dirty="0">
                <a:solidFill>
                  <a:srgbClr val="A71930"/>
                </a:solidFill>
              </a:rPr>
            </a:br>
            <a:r>
              <a:rPr lang="fr-FR" sz="4000" b="1" dirty="0">
                <a:solidFill>
                  <a:srgbClr val="A71930"/>
                </a:solidFill>
              </a:rPr>
              <a:t>l’université </a:t>
            </a:r>
            <a:endParaRPr lang="en-CA" sz="4000" b="1" dirty="0">
              <a:solidFill>
                <a:srgbClr val="A71930"/>
              </a:solidFill>
            </a:endParaRPr>
          </a:p>
        </p:txBody>
      </p:sp>
      <p:pic>
        <p:nvPicPr>
          <p:cNvPr id="7" name="Picture 6"/>
          <p:cNvPicPr>
            <a:picLocks noChangeAspect="1"/>
          </p:cNvPicPr>
          <p:nvPr/>
        </p:nvPicPr>
        <p:blipFill>
          <a:blip r:embed="rId3"/>
          <a:stretch>
            <a:fillRect/>
          </a:stretch>
        </p:blipFill>
        <p:spPr>
          <a:xfrm>
            <a:off x="0" y="4747077"/>
            <a:ext cx="3177815" cy="2110923"/>
          </a:xfrm>
          <a:prstGeom prst="rect">
            <a:avLst/>
          </a:prstGeom>
        </p:spPr>
      </p:pic>
      <p:graphicFrame>
        <p:nvGraphicFramePr>
          <p:cNvPr id="4" name="Content Placeholder 3"/>
          <p:cNvGraphicFramePr>
            <a:graphicFrameLocks noGrp="1"/>
          </p:cNvGraphicFramePr>
          <p:nvPr>
            <p:ph idx="1"/>
            <p:extLst>
              <p:ext uri="{D42A27DB-BD31-4B8C-83A1-F6EECF244321}">
                <p14:modId xmlns:p14="http://schemas.microsoft.com/office/powerpoint/2010/main" val="328240047"/>
              </p:ext>
            </p:extLst>
          </p:nvPr>
        </p:nvGraphicFramePr>
        <p:xfrm>
          <a:off x="1248000" y="1323410"/>
          <a:ext cx="10944000" cy="4896000"/>
        </p:xfrm>
        <a:graphic>
          <a:graphicData uri="http://schemas.openxmlformats.org/drawingml/2006/chart">
            <c:chart xmlns:c="http://schemas.openxmlformats.org/drawingml/2006/chart" xmlns:r="http://schemas.openxmlformats.org/officeDocument/2006/relationships" r:id="rId4"/>
          </a:graphicData>
        </a:graphic>
      </p:graphicFrame>
      <p:pic>
        <p:nvPicPr>
          <p:cNvPr id="5" name="Picture 4"/>
          <p:cNvPicPr>
            <a:picLocks noChangeAspect="1"/>
          </p:cNvPicPr>
          <p:nvPr/>
        </p:nvPicPr>
        <p:blipFill>
          <a:blip r:embed="rId5"/>
          <a:stretch>
            <a:fillRect/>
          </a:stretch>
        </p:blipFill>
        <p:spPr>
          <a:xfrm>
            <a:off x="11353727" y="0"/>
            <a:ext cx="838273" cy="784928"/>
          </a:xfrm>
          <a:prstGeom prst="rect">
            <a:avLst/>
          </a:prstGeom>
        </p:spPr>
      </p:pic>
      <p:pic>
        <p:nvPicPr>
          <p:cNvPr id="6" name="Picture 5"/>
          <p:cNvPicPr>
            <a:picLocks noChangeAspect="1"/>
          </p:cNvPicPr>
          <p:nvPr/>
        </p:nvPicPr>
        <p:blipFill>
          <a:blip r:embed="rId6"/>
          <a:stretch>
            <a:fillRect/>
          </a:stretch>
        </p:blipFill>
        <p:spPr>
          <a:xfrm>
            <a:off x="5197813" y="6219411"/>
            <a:ext cx="1796374" cy="502064"/>
          </a:xfrm>
          <a:prstGeom prst="rect">
            <a:avLst/>
          </a:prstGeom>
        </p:spPr>
      </p:pic>
      <p:sp>
        <p:nvSpPr>
          <p:cNvPr id="8" name="Footer Placeholder 6"/>
          <p:cNvSpPr>
            <a:spLocks noGrp="1"/>
          </p:cNvSpPr>
          <p:nvPr>
            <p:ph type="ftr" sz="quarter" idx="11"/>
          </p:nvPr>
        </p:nvSpPr>
        <p:spPr>
          <a:xfrm>
            <a:off x="7572777" y="6470443"/>
            <a:ext cx="4619223" cy="365125"/>
          </a:xfrm>
        </p:spPr>
        <p:txBody>
          <a:bodyPr/>
          <a:lstStyle/>
          <a:p>
            <a:r>
              <a:rPr lang="en-US" dirty="0"/>
              <a:t>Source: </a:t>
            </a:r>
            <a:r>
              <a:rPr lang="fr-FR" dirty="0"/>
              <a:t>L'enquête 2022 sur les étudiants de première année </a:t>
            </a:r>
            <a:endParaRPr lang="en-CA" dirty="0"/>
          </a:p>
        </p:txBody>
      </p:sp>
    </p:spTree>
    <p:extLst>
      <p:ext uri="{BB962C8B-B14F-4D97-AF65-F5344CB8AC3E}">
        <p14:creationId xmlns:p14="http://schemas.microsoft.com/office/powerpoint/2010/main" val="32293621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72"/>
            <a:ext cx="12192000" cy="972000"/>
          </a:xfrm>
        </p:spPr>
        <p:txBody>
          <a:bodyPr>
            <a:normAutofit/>
          </a:bodyPr>
          <a:lstStyle/>
          <a:p>
            <a:pPr algn="ctr"/>
            <a:r>
              <a:rPr lang="en-CA" sz="4000" b="1" dirty="0">
                <a:solidFill>
                  <a:srgbClr val="A71930"/>
                </a:solidFill>
              </a:rPr>
              <a:t>Engagement à </a:t>
            </a:r>
            <a:r>
              <a:rPr lang="en-CA" sz="4000" b="1" dirty="0" err="1">
                <a:solidFill>
                  <a:srgbClr val="A71930"/>
                </a:solidFill>
              </a:rPr>
              <a:t>cette</a:t>
            </a:r>
            <a:r>
              <a:rPr lang="en-CA" sz="4000" b="1" dirty="0">
                <a:solidFill>
                  <a:srgbClr val="A71930"/>
                </a:solidFill>
              </a:rPr>
              <a:t> </a:t>
            </a:r>
            <a:r>
              <a:rPr lang="en-CA" sz="4000" b="1" dirty="0" err="1">
                <a:solidFill>
                  <a:srgbClr val="A71930"/>
                </a:solidFill>
              </a:rPr>
              <a:t>université</a:t>
            </a:r>
            <a:endParaRPr lang="en-CA" sz="4000" b="1" dirty="0">
              <a:solidFill>
                <a:srgbClr val="A71930"/>
              </a:solidFill>
            </a:endParaRPr>
          </a:p>
        </p:txBody>
      </p:sp>
      <p:pic>
        <p:nvPicPr>
          <p:cNvPr id="7" name="Picture 6"/>
          <p:cNvPicPr>
            <a:picLocks noChangeAspect="1"/>
          </p:cNvPicPr>
          <p:nvPr/>
        </p:nvPicPr>
        <p:blipFill>
          <a:blip r:embed="rId3"/>
          <a:stretch>
            <a:fillRect/>
          </a:stretch>
        </p:blipFill>
        <p:spPr>
          <a:xfrm>
            <a:off x="0" y="4747077"/>
            <a:ext cx="3177815" cy="2110923"/>
          </a:xfrm>
          <a:prstGeom prst="rect">
            <a:avLst/>
          </a:prstGeom>
        </p:spPr>
      </p:pic>
      <p:graphicFrame>
        <p:nvGraphicFramePr>
          <p:cNvPr id="4" name="Content Placeholder 3"/>
          <p:cNvGraphicFramePr>
            <a:graphicFrameLocks noGrp="1"/>
          </p:cNvGraphicFramePr>
          <p:nvPr>
            <p:ph idx="1"/>
            <p:extLst>
              <p:ext uri="{D42A27DB-BD31-4B8C-83A1-F6EECF244321}">
                <p14:modId xmlns:p14="http://schemas.microsoft.com/office/powerpoint/2010/main" val="3121690607"/>
              </p:ext>
            </p:extLst>
          </p:nvPr>
        </p:nvGraphicFramePr>
        <p:xfrm>
          <a:off x="1248000" y="1273807"/>
          <a:ext cx="10944000" cy="4896000"/>
        </p:xfrm>
        <a:graphic>
          <a:graphicData uri="http://schemas.openxmlformats.org/drawingml/2006/chart">
            <c:chart xmlns:c="http://schemas.openxmlformats.org/drawingml/2006/chart" xmlns:r="http://schemas.openxmlformats.org/officeDocument/2006/relationships" r:id="rId4"/>
          </a:graphicData>
        </a:graphic>
      </p:graphicFrame>
      <p:pic>
        <p:nvPicPr>
          <p:cNvPr id="5" name="Picture 4"/>
          <p:cNvPicPr>
            <a:picLocks noChangeAspect="1"/>
          </p:cNvPicPr>
          <p:nvPr/>
        </p:nvPicPr>
        <p:blipFill>
          <a:blip r:embed="rId5"/>
          <a:stretch>
            <a:fillRect/>
          </a:stretch>
        </p:blipFill>
        <p:spPr>
          <a:xfrm>
            <a:off x="11353727" y="0"/>
            <a:ext cx="838273" cy="784928"/>
          </a:xfrm>
          <a:prstGeom prst="rect">
            <a:avLst/>
          </a:prstGeom>
        </p:spPr>
      </p:pic>
      <p:pic>
        <p:nvPicPr>
          <p:cNvPr id="6" name="Picture 5"/>
          <p:cNvPicPr>
            <a:picLocks noChangeAspect="1"/>
          </p:cNvPicPr>
          <p:nvPr/>
        </p:nvPicPr>
        <p:blipFill>
          <a:blip r:embed="rId6"/>
          <a:stretch>
            <a:fillRect/>
          </a:stretch>
        </p:blipFill>
        <p:spPr>
          <a:xfrm>
            <a:off x="5197813" y="6219411"/>
            <a:ext cx="1796374" cy="502064"/>
          </a:xfrm>
          <a:prstGeom prst="rect">
            <a:avLst/>
          </a:prstGeom>
        </p:spPr>
      </p:pic>
      <p:sp>
        <p:nvSpPr>
          <p:cNvPr id="8" name="Footer Placeholder 6"/>
          <p:cNvSpPr>
            <a:spLocks noGrp="1"/>
          </p:cNvSpPr>
          <p:nvPr>
            <p:ph type="ftr" sz="quarter" idx="11"/>
          </p:nvPr>
        </p:nvSpPr>
        <p:spPr>
          <a:xfrm>
            <a:off x="7572777" y="6470443"/>
            <a:ext cx="4619223" cy="365125"/>
          </a:xfrm>
        </p:spPr>
        <p:txBody>
          <a:bodyPr/>
          <a:lstStyle/>
          <a:p>
            <a:r>
              <a:rPr lang="en-US" dirty="0"/>
              <a:t>Source: </a:t>
            </a:r>
            <a:r>
              <a:rPr lang="fr-FR" dirty="0"/>
              <a:t>L'enquête 2022 sur les étudiants de première année </a:t>
            </a:r>
            <a:endParaRPr lang="en-CA" dirty="0"/>
          </a:p>
        </p:txBody>
      </p:sp>
    </p:spTree>
    <p:extLst>
      <p:ext uri="{BB962C8B-B14F-4D97-AF65-F5344CB8AC3E}">
        <p14:creationId xmlns:p14="http://schemas.microsoft.com/office/powerpoint/2010/main" val="18095101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71"/>
            <a:ext cx="12192000" cy="1283852"/>
          </a:xfrm>
        </p:spPr>
        <p:txBody>
          <a:bodyPr>
            <a:normAutofit/>
          </a:bodyPr>
          <a:lstStyle/>
          <a:p>
            <a:pPr algn="ctr"/>
            <a:r>
              <a:rPr lang="fr-FR" sz="4000" b="1" dirty="0">
                <a:solidFill>
                  <a:srgbClr val="A71930"/>
                </a:solidFill>
              </a:rPr>
              <a:t>Les cinq principales perceptions des </a:t>
            </a:r>
            <a:br>
              <a:rPr lang="fr-FR" sz="4000" b="1" dirty="0">
                <a:solidFill>
                  <a:srgbClr val="A71930"/>
                </a:solidFill>
              </a:rPr>
            </a:br>
            <a:r>
              <a:rPr lang="fr-FR" sz="4000" b="1" dirty="0">
                <a:solidFill>
                  <a:srgbClr val="A71930"/>
                </a:solidFill>
              </a:rPr>
              <a:t>professeurs</a:t>
            </a:r>
            <a:endParaRPr lang="en-CA" sz="4000" b="1" dirty="0">
              <a:solidFill>
                <a:srgbClr val="A71930"/>
              </a:solidFill>
            </a:endParaRPr>
          </a:p>
        </p:txBody>
      </p:sp>
      <p:pic>
        <p:nvPicPr>
          <p:cNvPr id="7" name="Picture 6"/>
          <p:cNvPicPr>
            <a:picLocks noChangeAspect="1"/>
          </p:cNvPicPr>
          <p:nvPr/>
        </p:nvPicPr>
        <p:blipFill>
          <a:blip r:embed="rId3"/>
          <a:stretch>
            <a:fillRect/>
          </a:stretch>
        </p:blipFill>
        <p:spPr>
          <a:xfrm>
            <a:off x="0" y="4747077"/>
            <a:ext cx="3177815" cy="2110923"/>
          </a:xfrm>
          <a:prstGeom prst="rect">
            <a:avLst/>
          </a:prstGeom>
        </p:spPr>
      </p:pic>
      <p:graphicFrame>
        <p:nvGraphicFramePr>
          <p:cNvPr id="4" name="Content Placeholder 3"/>
          <p:cNvGraphicFramePr>
            <a:graphicFrameLocks noGrp="1"/>
          </p:cNvGraphicFramePr>
          <p:nvPr>
            <p:ph idx="1"/>
            <p:extLst>
              <p:ext uri="{D42A27DB-BD31-4B8C-83A1-F6EECF244321}">
                <p14:modId xmlns:p14="http://schemas.microsoft.com/office/powerpoint/2010/main" val="4133355593"/>
              </p:ext>
            </p:extLst>
          </p:nvPr>
        </p:nvGraphicFramePr>
        <p:xfrm>
          <a:off x="1248000" y="1285023"/>
          <a:ext cx="10944000" cy="4896000"/>
        </p:xfrm>
        <a:graphic>
          <a:graphicData uri="http://schemas.openxmlformats.org/drawingml/2006/chart">
            <c:chart xmlns:c="http://schemas.openxmlformats.org/drawingml/2006/chart" xmlns:r="http://schemas.openxmlformats.org/officeDocument/2006/relationships" r:id="rId4"/>
          </a:graphicData>
        </a:graphic>
      </p:graphicFrame>
      <p:pic>
        <p:nvPicPr>
          <p:cNvPr id="5" name="Picture 4"/>
          <p:cNvPicPr>
            <a:picLocks noChangeAspect="1"/>
          </p:cNvPicPr>
          <p:nvPr/>
        </p:nvPicPr>
        <p:blipFill>
          <a:blip r:embed="rId5"/>
          <a:stretch>
            <a:fillRect/>
          </a:stretch>
        </p:blipFill>
        <p:spPr>
          <a:xfrm>
            <a:off x="11353727" y="0"/>
            <a:ext cx="838273" cy="784928"/>
          </a:xfrm>
          <a:prstGeom prst="rect">
            <a:avLst/>
          </a:prstGeom>
        </p:spPr>
      </p:pic>
      <p:pic>
        <p:nvPicPr>
          <p:cNvPr id="6" name="Picture 5"/>
          <p:cNvPicPr>
            <a:picLocks noChangeAspect="1"/>
          </p:cNvPicPr>
          <p:nvPr/>
        </p:nvPicPr>
        <p:blipFill>
          <a:blip r:embed="rId6"/>
          <a:stretch>
            <a:fillRect/>
          </a:stretch>
        </p:blipFill>
        <p:spPr>
          <a:xfrm>
            <a:off x="5197813" y="6219411"/>
            <a:ext cx="1796374" cy="502064"/>
          </a:xfrm>
          <a:prstGeom prst="rect">
            <a:avLst/>
          </a:prstGeom>
        </p:spPr>
      </p:pic>
      <p:sp>
        <p:nvSpPr>
          <p:cNvPr id="8" name="Footer Placeholder 6"/>
          <p:cNvSpPr>
            <a:spLocks noGrp="1"/>
          </p:cNvSpPr>
          <p:nvPr>
            <p:ph type="ftr" sz="quarter" idx="11"/>
          </p:nvPr>
        </p:nvSpPr>
        <p:spPr>
          <a:xfrm>
            <a:off x="7572777" y="6470443"/>
            <a:ext cx="4619223" cy="365125"/>
          </a:xfrm>
        </p:spPr>
        <p:txBody>
          <a:bodyPr/>
          <a:lstStyle/>
          <a:p>
            <a:r>
              <a:rPr lang="en-US" dirty="0"/>
              <a:t>Source: </a:t>
            </a:r>
            <a:r>
              <a:rPr lang="fr-FR" dirty="0"/>
              <a:t>L'enquête 2022 sur les étudiants de première année </a:t>
            </a:r>
            <a:endParaRPr lang="en-CA" dirty="0"/>
          </a:p>
        </p:txBody>
      </p:sp>
    </p:spTree>
    <p:extLst>
      <p:ext uri="{BB962C8B-B14F-4D97-AF65-F5344CB8AC3E}">
        <p14:creationId xmlns:p14="http://schemas.microsoft.com/office/powerpoint/2010/main" val="23109311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71"/>
            <a:ext cx="12192000" cy="1223031"/>
          </a:xfrm>
        </p:spPr>
        <p:txBody>
          <a:bodyPr>
            <a:normAutofit/>
          </a:bodyPr>
          <a:lstStyle/>
          <a:p>
            <a:pPr algn="ctr"/>
            <a:r>
              <a:rPr lang="fr-FR" sz="4000" b="1" dirty="0">
                <a:solidFill>
                  <a:srgbClr val="A71930"/>
                </a:solidFill>
              </a:rPr>
              <a:t>Les cinq dernières perceptions des </a:t>
            </a:r>
            <a:br>
              <a:rPr lang="fr-FR" sz="4000" b="1" dirty="0">
                <a:solidFill>
                  <a:srgbClr val="A71930"/>
                </a:solidFill>
              </a:rPr>
            </a:br>
            <a:r>
              <a:rPr lang="fr-FR" sz="4000" b="1" dirty="0">
                <a:solidFill>
                  <a:srgbClr val="A71930"/>
                </a:solidFill>
              </a:rPr>
              <a:t>professeurs</a:t>
            </a:r>
            <a:endParaRPr lang="en-CA" sz="4000" b="1" dirty="0">
              <a:solidFill>
                <a:srgbClr val="A71930"/>
              </a:solidFill>
            </a:endParaRPr>
          </a:p>
        </p:txBody>
      </p:sp>
      <p:pic>
        <p:nvPicPr>
          <p:cNvPr id="7" name="Picture 6"/>
          <p:cNvPicPr>
            <a:picLocks noChangeAspect="1"/>
          </p:cNvPicPr>
          <p:nvPr/>
        </p:nvPicPr>
        <p:blipFill>
          <a:blip r:embed="rId3"/>
          <a:stretch>
            <a:fillRect/>
          </a:stretch>
        </p:blipFill>
        <p:spPr>
          <a:xfrm>
            <a:off x="0" y="4747077"/>
            <a:ext cx="3177815" cy="2110923"/>
          </a:xfrm>
          <a:prstGeom prst="rect">
            <a:avLst/>
          </a:prstGeom>
        </p:spPr>
      </p:pic>
      <p:graphicFrame>
        <p:nvGraphicFramePr>
          <p:cNvPr id="4" name="Content Placeholder 3"/>
          <p:cNvGraphicFramePr>
            <a:graphicFrameLocks noGrp="1"/>
          </p:cNvGraphicFramePr>
          <p:nvPr>
            <p:ph idx="1"/>
            <p:extLst>
              <p:ext uri="{D42A27DB-BD31-4B8C-83A1-F6EECF244321}">
                <p14:modId xmlns:p14="http://schemas.microsoft.com/office/powerpoint/2010/main" val="2210424184"/>
              </p:ext>
            </p:extLst>
          </p:nvPr>
        </p:nvGraphicFramePr>
        <p:xfrm>
          <a:off x="1248000" y="1273807"/>
          <a:ext cx="10944000" cy="4896000"/>
        </p:xfrm>
        <a:graphic>
          <a:graphicData uri="http://schemas.openxmlformats.org/drawingml/2006/chart">
            <c:chart xmlns:c="http://schemas.openxmlformats.org/drawingml/2006/chart" xmlns:r="http://schemas.openxmlformats.org/officeDocument/2006/relationships" r:id="rId4"/>
          </a:graphicData>
        </a:graphic>
      </p:graphicFrame>
      <p:pic>
        <p:nvPicPr>
          <p:cNvPr id="5" name="Picture 4"/>
          <p:cNvPicPr>
            <a:picLocks noChangeAspect="1"/>
          </p:cNvPicPr>
          <p:nvPr/>
        </p:nvPicPr>
        <p:blipFill>
          <a:blip r:embed="rId5"/>
          <a:stretch>
            <a:fillRect/>
          </a:stretch>
        </p:blipFill>
        <p:spPr>
          <a:xfrm>
            <a:off x="11353727" y="0"/>
            <a:ext cx="838273" cy="784928"/>
          </a:xfrm>
          <a:prstGeom prst="rect">
            <a:avLst/>
          </a:prstGeom>
        </p:spPr>
      </p:pic>
      <p:pic>
        <p:nvPicPr>
          <p:cNvPr id="6" name="Picture 5"/>
          <p:cNvPicPr>
            <a:picLocks noChangeAspect="1"/>
          </p:cNvPicPr>
          <p:nvPr/>
        </p:nvPicPr>
        <p:blipFill>
          <a:blip r:embed="rId6"/>
          <a:stretch>
            <a:fillRect/>
          </a:stretch>
        </p:blipFill>
        <p:spPr>
          <a:xfrm>
            <a:off x="5197813" y="6219411"/>
            <a:ext cx="1796374" cy="502064"/>
          </a:xfrm>
          <a:prstGeom prst="rect">
            <a:avLst/>
          </a:prstGeom>
        </p:spPr>
      </p:pic>
      <p:sp>
        <p:nvSpPr>
          <p:cNvPr id="8" name="Footer Placeholder 6"/>
          <p:cNvSpPr>
            <a:spLocks noGrp="1"/>
          </p:cNvSpPr>
          <p:nvPr>
            <p:ph type="ftr" sz="quarter" idx="11"/>
          </p:nvPr>
        </p:nvSpPr>
        <p:spPr>
          <a:xfrm>
            <a:off x="7572777" y="6470443"/>
            <a:ext cx="4619223" cy="365125"/>
          </a:xfrm>
        </p:spPr>
        <p:txBody>
          <a:bodyPr/>
          <a:lstStyle/>
          <a:p>
            <a:r>
              <a:rPr lang="en-US" dirty="0"/>
              <a:t>Source: </a:t>
            </a:r>
            <a:r>
              <a:rPr lang="fr-FR" dirty="0"/>
              <a:t>L'enquête 2022 sur les étudiants de première année </a:t>
            </a:r>
            <a:endParaRPr lang="en-CA" dirty="0"/>
          </a:p>
        </p:txBody>
      </p:sp>
    </p:spTree>
    <p:extLst>
      <p:ext uri="{BB962C8B-B14F-4D97-AF65-F5344CB8AC3E}">
        <p14:creationId xmlns:p14="http://schemas.microsoft.com/office/powerpoint/2010/main" val="1306828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71"/>
            <a:ext cx="12192000" cy="1272635"/>
          </a:xfrm>
        </p:spPr>
        <p:txBody>
          <a:bodyPr>
            <a:normAutofit/>
          </a:bodyPr>
          <a:lstStyle/>
          <a:p>
            <a:pPr algn="ctr"/>
            <a:r>
              <a:rPr lang="fr-FR" sz="4000" b="1" dirty="0">
                <a:solidFill>
                  <a:srgbClr val="A71930"/>
                </a:solidFill>
              </a:rPr>
              <a:t>Les cinq éléments les plus importants des </a:t>
            </a:r>
            <a:br>
              <a:rPr lang="fr-FR" sz="4000" b="1" dirty="0">
                <a:solidFill>
                  <a:srgbClr val="A71930"/>
                </a:solidFill>
              </a:rPr>
            </a:br>
            <a:r>
              <a:rPr lang="fr-FR" sz="4000" b="1" dirty="0">
                <a:solidFill>
                  <a:srgbClr val="A71930"/>
                </a:solidFill>
              </a:rPr>
              <a:t>professeurs</a:t>
            </a:r>
            <a:endParaRPr lang="en-CA" sz="4000" b="1" dirty="0">
              <a:solidFill>
                <a:srgbClr val="A71930"/>
              </a:solidFill>
            </a:endParaRPr>
          </a:p>
        </p:txBody>
      </p:sp>
      <p:pic>
        <p:nvPicPr>
          <p:cNvPr id="7" name="Picture 6"/>
          <p:cNvPicPr>
            <a:picLocks noChangeAspect="1"/>
          </p:cNvPicPr>
          <p:nvPr/>
        </p:nvPicPr>
        <p:blipFill>
          <a:blip r:embed="rId3"/>
          <a:stretch>
            <a:fillRect/>
          </a:stretch>
        </p:blipFill>
        <p:spPr>
          <a:xfrm>
            <a:off x="0" y="4747077"/>
            <a:ext cx="3177815" cy="2110923"/>
          </a:xfrm>
          <a:prstGeom prst="rect">
            <a:avLst/>
          </a:prstGeom>
        </p:spPr>
      </p:pic>
      <p:graphicFrame>
        <p:nvGraphicFramePr>
          <p:cNvPr id="4" name="Content Placeholder 3"/>
          <p:cNvGraphicFramePr>
            <a:graphicFrameLocks noGrp="1"/>
          </p:cNvGraphicFramePr>
          <p:nvPr>
            <p:ph idx="1"/>
            <p:extLst>
              <p:ext uri="{D42A27DB-BD31-4B8C-83A1-F6EECF244321}">
                <p14:modId xmlns:p14="http://schemas.microsoft.com/office/powerpoint/2010/main" val="2886217761"/>
              </p:ext>
            </p:extLst>
          </p:nvPr>
        </p:nvGraphicFramePr>
        <p:xfrm>
          <a:off x="1248000" y="1273807"/>
          <a:ext cx="10944000" cy="4896000"/>
        </p:xfrm>
        <a:graphic>
          <a:graphicData uri="http://schemas.openxmlformats.org/drawingml/2006/chart">
            <c:chart xmlns:c="http://schemas.openxmlformats.org/drawingml/2006/chart" xmlns:r="http://schemas.openxmlformats.org/officeDocument/2006/relationships" r:id="rId4"/>
          </a:graphicData>
        </a:graphic>
      </p:graphicFrame>
      <p:pic>
        <p:nvPicPr>
          <p:cNvPr id="5" name="Picture 4"/>
          <p:cNvPicPr>
            <a:picLocks noChangeAspect="1"/>
          </p:cNvPicPr>
          <p:nvPr/>
        </p:nvPicPr>
        <p:blipFill>
          <a:blip r:embed="rId5"/>
          <a:stretch>
            <a:fillRect/>
          </a:stretch>
        </p:blipFill>
        <p:spPr>
          <a:xfrm>
            <a:off x="11353727" y="0"/>
            <a:ext cx="838273" cy="784928"/>
          </a:xfrm>
          <a:prstGeom prst="rect">
            <a:avLst/>
          </a:prstGeom>
        </p:spPr>
      </p:pic>
      <p:pic>
        <p:nvPicPr>
          <p:cNvPr id="6" name="Picture 5"/>
          <p:cNvPicPr>
            <a:picLocks noChangeAspect="1"/>
          </p:cNvPicPr>
          <p:nvPr/>
        </p:nvPicPr>
        <p:blipFill>
          <a:blip r:embed="rId6"/>
          <a:stretch>
            <a:fillRect/>
          </a:stretch>
        </p:blipFill>
        <p:spPr>
          <a:xfrm>
            <a:off x="5197813" y="6219411"/>
            <a:ext cx="1796374" cy="502064"/>
          </a:xfrm>
          <a:prstGeom prst="rect">
            <a:avLst/>
          </a:prstGeom>
        </p:spPr>
      </p:pic>
      <p:sp>
        <p:nvSpPr>
          <p:cNvPr id="8" name="Footer Placeholder 6"/>
          <p:cNvSpPr>
            <a:spLocks noGrp="1"/>
          </p:cNvSpPr>
          <p:nvPr>
            <p:ph type="ftr" sz="quarter" idx="11"/>
          </p:nvPr>
        </p:nvSpPr>
        <p:spPr>
          <a:xfrm>
            <a:off x="7572777" y="6470443"/>
            <a:ext cx="4619223" cy="365125"/>
          </a:xfrm>
        </p:spPr>
        <p:txBody>
          <a:bodyPr/>
          <a:lstStyle/>
          <a:p>
            <a:r>
              <a:rPr lang="en-US" dirty="0"/>
              <a:t>Source: </a:t>
            </a:r>
            <a:r>
              <a:rPr lang="fr-FR" dirty="0"/>
              <a:t>L'enquête 2022 sur les étudiants de première année </a:t>
            </a:r>
            <a:endParaRPr lang="en-CA" dirty="0"/>
          </a:p>
        </p:txBody>
      </p:sp>
    </p:spTree>
    <p:extLst>
      <p:ext uri="{BB962C8B-B14F-4D97-AF65-F5344CB8AC3E}">
        <p14:creationId xmlns:p14="http://schemas.microsoft.com/office/powerpoint/2010/main" val="40029774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stretch>
            <a:fillRect/>
          </a:stretch>
        </p:blipFill>
        <p:spPr>
          <a:xfrm>
            <a:off x="0" y="4747077"/>
            <a:ext cx="3177815" cy="2110923"/>
          </a:xfrm>
          <a:prstGeom prst="rect">
            <a:avLst/>
          </a:prstGeom>
        </p:spPr>
      </p:pic>
      <p:pic>
        <p:nvPicPr>
          <p:cNvPr id="8" name="Picture 7"/>
          <p:cNvPicPr>
            <a:picLocks noChangeAspect="1"/>
          </p:cNvPicPr>
          <p:nvPr/>
        </p:nvPicPr>
        <p:blipFill>
          <a:blip r:embed="rId4"/>
          <a:stretch>
            <a:fillRect/>
          </a:stretch>
        </p:blipFill>
        <p:spPr>
          <a:xfrm>
            <a:off x="11353727" y="0"/>
            <a:ext cx="838273" cy="784928"/>
          </a:xfrm>
          <a:prstGeom prst="rect">
            <a:avLst/>
          </a:prstGeom>
        </p:spPr>
      </p:pic>
      <p:sp>
        <p:nvSpPr>
          <p:cNvPr id="2" name="Title 1"/>
          <p:cNvSpPr>
            <a:spLocks noGrp="1"/>
          </p:cNvSpPr>
          <p:nvPr>
            <p:ph type="title"/>
          </p:nvPr>
        </p:nvSpPr>
        <p:spPr>
          <a:xfrm>
            <a:off x="0" y="0"/>
            <a:ext cx="12191999" cy="1166648"/>
          </a:xfrm>
        </p:spPr>
        <p:txBody>
          <a:bodyPr>
            <a:normAutofit fontScale="90000"/>
          </a:bodyPr>
          <a:lstStyle/>
          <a:p>
            <a:pPr algn="ctr"/>
            <a:r>
              <a:rPr lang="fr-FR" sz="4200" b="1" dirty="0">
                <a:solidFill>
                  <a:srgbClr val="A71930"/>
                </a:solidFill>
              </a:rPr>
              <a:t>Satisfait de la qualité générale de l'enseignement</a:t>
            </a:r>
            <a:endParaRPr lang="en-CA" sz="4200" dirty="0">
              <a:solidFill>
                <a:srgbClr val="A7193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84481153"/>
              </p:ext>
            </p:extLst>
          </p:nvPr>
        </p:nvGraphicFramePr>
        <p:xfrm>
          <a:off x="1248000" y="1245029"/>
          <a:ext cx="10944000" cy="4896000"/>
        </p:xfrm>
        <a:graphic>
          <a:graphicData uri="http://schemas.openxmlformats.org/drawingml/2006/chart">
            <c:chart xmlns:c="http://schemas.openxmlformats.org/drawingml/2006/chart" xmlns:r="http://schemas.openxmlformats.org/officeDocument/2006/relationships" r:id="rId5"/>
          </a:graphicData>
        </a:graphic>
      </p:graphicFrame>
      <p:pic>
        <p:nvPicPr>
          <p:cNvPr id="9" name="Picture 8"/>
          <p:cNvPicPr>
            <a:picLocks noChangeAspect="1"/>
          </p:cNvPicPr>
          <p:nvPr/>
        </p:nvPicPr>
        <p:blipFill>
          <a:blip r:embed="rId6"/>
          <a:stretch>
            <a:fillRect/>
          </a:stretch>
        </p:blipFill>
        <p:spPr>
          <a:xfrm>
            <a:off x="5197813" y="6219411"/>
            <a:ext cx="1796374" cy="502064"/>
          </a:xfrm>
          <a:prstGeom prst="rect">
            <a:avLst/>
          </a:prstGeom>
        </p:spPr>
      </p:pic>
      <p:sp>
        <p:nvSpPr>
          <p:cNvPr id="11" name="Footer Placeholder 6"/>
          <p:cNvSpPr>
            <a:spLocks noGrp="1"/>
          </p:cNvSpPr>
          <p:nvPr>
            <p:ph type="ftr" sz="quarter" idx="11"/>
          </p:nvPr>
        </p:nvSpPr>
        <p:spPr>
          <a:xfrm>
            <a:off x="7572777" y="6470443"/>
            <a:ext cx="4619223" cy="365125"/>
          </a:xfrm>
        </p:spPr>
        <p:txBody>
          <a:bodyPr/>
          <a:lstStyle/>
          <a:p>
            <a:r>
              <a:rPr lang="en-US" dirty="0"/>
              <a:t>Source: </a:t>
            </a:r>
            <a:r>
              <a:rPr lang="fr-FR" dirty="0"/>
              <a:t>L'enquête 2022 sur les étudiants de première année </a:t>
            </a:r>
            <a:endParaRPr lang="en-CA" dirty="0"/>
          </a:p>
        </p:txBody>
      </p:sp>
    </p:spTree>
    <p:extLst>
      <p:ext uri="{BB962C8B-B14F-4D97-AF65-F5344CB8AC3E}">
        <p14:creationId xmlns:p14="http://schemas.microsoft.com/office/powerpoint/2010/main" val="1249158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3634739"/>
          </a:xfrm>
        </p:spPr>
        <p:txBody>
          <a:bodyPr>
            <a:noAutofit/>
          </a:bodyPr>
          <a:lstStyle/>
          <a:p>
            <a:r>
              <a:rPr lang="fr-FR" sz="1800" dirty="0"/>
              <a:t>Le CUSC-CCREU est le plus ancien et le plus important fournisseur d'enquêtes sur la satisfaction et l'expérience des étudiants de premier cycle au Canada. Depuis la création du CUSC en 1994, les universités partout au Canada ont conjointement mis en œuvre des enquêtes auprès de leurs étudiants de premier cycle afin de pouvoir mieux les comprendre et les servir.</a:t>
            </a:r>
            <a:br>
              <a:rPr lang="fr-FR" sz="1800" dirty="0"/>
            </a:br>
            <a:br>
              <a:rPr lang="fr-FR" sz="1800" dirty="0"/>
            </a:br>
            <a:r>
              <a:rPr lang="fr-FR" sz="1800" dirty="0"/>
              <a:t>L'enquête 2022 sur les étudiants de première année a été distribuée à 48 985 étudiants, ce qui a permis de recueillir les commentaires de 15 157 étudiants de 44 établissements à travers le Canada.</a:t>
            </a:r>
            <a:br>
              <a:rPr lang="fr-FR" sz="1800" dirty="0"/>
            </a:br>
            <a:br>
              <a:rPr lang="fr-FR" sz="1800" dirty="0"/>
            </a:br>
            <a:r>
              <a:rPr lang="fr-FR" sz="1800" dirty="0"/>
              <a:t>Pour obtenir le rapport principal qui donne les résultats de toutes les questions de l'enquête par groupe d'universités et pour l'ensemble du Canada, visitez le site Publications du CUSC-CCREU à</a:t>
            </a:r>
            <a:br>
              <a:rPr lang="fr-FR" sz="1800" dirty="0"/>
            </a:br>
            <a:r>
              <a:rPr lang="en-US" sz="1800" dirty="0">
                <a:hlinkClick r:id="rId3"/>
              </a:rPr>
              <a:t>http://www.cusc-ccreu.ca</a:t>
            </a:r>
            <a:r>
              <a:rPr lang="en-US" sz="1800" dirty="0"/>
              <a:t>.</a:t>
            </a:r>
            <a:endParaRPr lang="en-CA" sz="1800" dirty="0"/>
          </a:p>
        </p:txBody>
      </p:sp>
      <p:pic>
        <p:nvPicPr>
          <p:cNvPr id="4" name="Picture 3"/>
          <p:cNvPicPr>
            <a:picLocks noChangeAspect="1"/>
          </p:cNvPicPr>
          <p:nvPr/>
        </p:nvPicPr>
        <p:blipFill>
          <a:blip r:embed="rId4"/>
          <a:stretch>
            <a:fillRect/>
          </a:stretch>
        </p:blipFill>
        <p:spPr>
          <a:xfrm>
            <a:off x="0" y="4747077"/>
            <a:ext cx="3177815" cy="2110923"/>
          </a:xfrm>
          <a:prstGeom prst="rect">
            <a:avLst/>
          </a:prstGeom>
        </p:spPr>
      </p:pic>
      <p:graphicFrame>
        <p:nvGraphicFramePr>
          <p:cNvPr id="8" name="Content Placeholder 7"/>
          <p:cNvGraphicFramePr>
            <a:graphicFrameLocks noGrp="1"/>
          </p:cNvGraphicFramePr>
          <p:nvPr>
            <p:ph idx="1"/>
            <p:extLst>
              <p:ext uri="{D42A27DB-BD31-4B8C-83A1-F6EECF244321}">
                <p14:modId xmlns:p14="http://schemas.microsoft.com/office/powerpoint/2010/main" val="1971668028"/>
              </p:ext>
            </p:extLst>
          </p:nvPr>
        </p:nvGraphicFramePr>
        <p:xfrm>
          <a:off x="838199" y="3479180"/>
          <a:ext cx="10515528" cy="2419816"/>
        </p:xfrm>
        <a:graphic>
          <a:graphicData uri="http://schemas.openxmlformats.org/drawingml/2006/table">
            <a:tbl>
              <a:tblPr firstRow="1" firstCol="1" bandRow="1">
                <a:tableStyleId>{073A0DAA-6AF3-43AB-8588-CEC1D06C72B9}</a:tableStyleId>
              </a:tblPr>
              <a:tblGrid>
                <a:gridCol w="3784810">
                  <a:extLst>
                    <a:ext uri="{9D8B030D-6E8A-4147-A177-3AD203B41FA5}">
                      <a16:colId xmlns:a16="http://schemas.microsoft.com/office/drawing/2014/main" val="20000"/>
                    </a:ext>
                  </a:extLst>
                </a:gridCol>
                <a:gridCol w="1853386">
                  <a:extLst>
                    <a:ext uri="{9D8B030D-6E8A-4147-A177-3AD203B41FA5}">
                      <a16:colId xmlns:a16="http://schemas.microsoft.com/office/drawing/2014/main" val="20001"/>
                    </a:ext>
                  </a:extLst>
                </a:gridCol>
                <a:gridCol w="2539268">
                  <a:extLst>
                    <a:ext uri="{9D8B030D-6E8A-4147-A177-3AD203B41FA5}">
                      <a16:colId xmlns:a16="http://schemas.microsoft.com/office/drawing/2014/main" val="20002"/>
                    </a:ext>
                  </a:extLst>
                </a:gridCol>
                <a:gridCol w="2338064">
                  <a:extLst>
                    <a:ext uri="{9D8B030D-6E8A-4147-A177-3AD203B41FA5}">
                      <a16:colId xmlns:a16="http://schemas.microsoft.com/office/drawing/2014/main" val="20003"/>
                    </a:ext>
                  </a:extLst>
                </a:gridCol>
              </a:tblGrid>
              <a:tr h="999770">
                <a:tc>
                  <a:txBody>
                    <a:bodyPr/>
                    <a:lstStyle/>
                    <a:p>
                      <a:pPr algn="ctr">
                        <a:spcAft>
                          <a:spcPts val="0"/>
                        </a:spcAft>
                      </a:pPr>
                      <a:r>
                        <a:rPr lang="en-CA" sz="1000" dirty="0">
                          <a:effectLst/>
                        </a:rPr>
                        <a:t> </a:t>
                      </a:r>
                      <a:endParaRPr lang="en-CA" sz="1200" dirty="0">
                        <a:effectLst/>
                        <a:latin typeface="Times New Roman" panose="02020603050405020304" pitchFamily="18" charset="0"/>
                        <a:ea typeface="Calibri" panose="020F0502020204030204" pitchFamily="34" charset="0"/>
                      </a:endParaRPr>
                    </a:p>
                  </a:txBody>
                  <a:tcPr marL="68580" marR="68580" marT="0" marB="0">
                    <a:solidFill>
                      <a:srgbClr val="A71930"/>
                    </a:solidFill>
                  </a:tcPr>
                </a:tc>
                <a:tc>
                  <a:txBody>
                    <a:bodyPr/>
                    <a:lstStyle/>
                    <a:p>
                      <a:pPr algn="ctr">
                        <a:spcAft>
                          <a:spcPts val="0"/>
                        </a:spcAft>
                      </a:pPr>
                      <a:r>
                        <a:rPr lang="en-CA" sz="2400" dirty="0" err="1">
                          <a:effectLst/>
                        </a:rPr>
                        <a:t>Échantillon</a:t>
                      </a:r>
                      <a:endParaRPr lang="en-CA" sz="2000" dirty="0">
                        <a:effectLst/>
                        <a:latin typeface="Times New Roman" panose="02020603050405020304" pitchFamily="18" charset="0"/>
                        <a:ea typeface="Calibri" panose="020F0502020204030204" pitchFamily="34" charset="0"/>
                      </a:endParaRPr>
                    </a:p>
                  </a:txBody>
                  <a:tcPr marL="68580" marR="68580" marT="0" marB="0" anchor="ctr">
                    <a:solidFill>
                      <a:srgbClr val="A71930"/>
                    </a:solidFill>
                  </a:tcPr>
                </a:tc>
                <a:tc>
                  <a:txBody>
                    <a:bodyPr/>
                    <a:lstStyle/>
                    <a:p>
                      <a:pPr algn="ctr">
                        <a:spcAft>
                          <a:spcPts val="0"/>
                        </a:spcAft>
                      </a:pPr>
                      <a:r>
                        <a:rPr lang="en-CA" sz="2400" dirty="0">
                          <a:effectLst/>
                        </a:rPr>
                        <a:t>Questionnaires </a:t>
                      </a:r>
                      <a:r>
                        <a:rPr lang="en-CA" sz="2400" dirty="0" err="1">
                          <a:effectLst/>
                        </a:rPr>
                        <a:t>remplis</a:t>
                      </a:r>
                      <a:endParaRPr lang="en-CA" sz="2400" dirty="0">
                        <a:effectLst/>
                        <a:latin typeface="Times New Roman" panose="02020603050405020304" pitchFamily="18" charset="0"/>
                        <a:ea typeface="Calibri" panose="020F0502020204030204" pitchFamily="34" charset="0"/>
                      </a:endParaRPr>
                    </a:p>
                  </a:txBody>
                  <a:tcPr marL="68580" marR="68580" marT="0" marB="0" anchor="ctr">
                    <a:solidFill>
                      <a:srgbClr val="A71930"/>
                    </a:solidFill>
                  </a:tcPr>
                </a:tc>
                <a:tc>
                  <a:txBody>
                    <a:bodyPr/>
                    <a:lstStyle/>
                    <a:p>
                      <a:pPr algn="ctr">
                        <a:spcAft>
                          <a:spcPts val="0"/>
                        </a:spcAft>
                      </a:pPr>
                      <a:r>
                        <a:rPr lang="en-CA" sz="2400" dirty="0" err="1">
                          <a:effectLst/>
                        </a:rPr>
                        <a:t>Taux</a:t>
                      </a:r>
                      <a:r>
                        <a:rPr lang="en-CA" sz="2400" dirty="0">
                          <a:effectLst/>
                        </a:rPr>
                        <a:t> de </a:t>
                      </a:r>
                      <a:r>
                        <a:rPr lang="en-CA" sz="2400" dirty="0" err="1">
                          <a:effectLst/>
                        </a:rPr>
                        <a:t>réponse</a:t>
                      </a:r>
                      <a:endParaRPr lang="en-CA" sz="3600" dirty="0">
                        <a:effectLst/>
                        <a:latin typeface="Times New Roman" panose="02020603050405020304" pitchFamily="18" charset="0"/>
                        <a:ea typeface="Calibri" panose="020F0502020204030204" pitchFamily="34" charset="0"/>
                      </a:endParaRPr>
                    </a:p>
                  </a:txBody>
                  <a:tcPr marL="68580" marR="68580" marT="0" marB="0" anchor="ctr">
                    <a:solidFill>
                      <a:srgbClr val="A71930"/>
                    </a:solidFill>
                  </a:tcPr>
                </a:tc>
                <a:extLst>
                  <a:ext uri="{0D108BD9-81ED-4DB2-BD59-A6C34878D82A}">
                    <a16:rowId xmlns:a16="http://schemas.microsoft.com/office/drawing/2014/main" val="10000"/>
                  </a:ext>
                </a:extLst>
              </a:tr>
              <a:tr h="710023">
                <a:tc>
                  <a:txBody>
                    <a:bodyPr/>
                    <a:lstStyle/>
                    <a:p>
                      <a:pPr algn="ctr">
                        <a:spcAft>
                          <a:spcPts val="0"/>
                        </a:spcAft>
                      </a:pPr>
                      <a:r>
                        <a:rPr lang="en-CA" sz="2400" dirty="0" err="1">
                          <a:solidFill>
                            <a:schemeClr val="tx1"/>
                          </a:solidFill>
                          <a:effectLst/>
                          <a:latin typeface="+mn-lt"/>
                          <a:ea typeface="Calibri" panose="020F0502020204030204" pitchFamily="34" charset="0"/>
                        </a:rPr>
                        <a:t>Université</a:t>
                      </a:r>
                      <a:r>
                        <a:rPr lang="en-CA" sz="2400" baseline="0" dirty="0">
                          <a:solidFill>
                            <a:schemeClr val="tx1"/>
                          </a:solidFill>
                          <a:effectLst/>
                          <a:latin typeface="+mn-lt"/>
                          <a:ea typeface="Calibri" panose="020F0502020204030204" pitchFamily="34" charset="0"/>
                        </a:rPr>
                        <a:t> de Cool Beans</a:t>
                      </a:r>
                      <a:endParaRPr lang="en-CA" sz="2400" dirty="0">
                        <a:solidFill>
                          <a:schemeClr val="tx1"/>
                        </a:solidFill>
                        <a:effectLst/>
                        <a:latin typeface="+mn-lt"/>
                        <a:ea typeface="Calibri" panose="020F0502020204030204" pitchFamily="34" charset="0"/>
                      </a:endParaRPr>
                    </a:p>
                  </a:txBody>
                  <a:tcPr marL="68580" marR="68580" marT="0" marB="0" anchor="ctr">
                    <a:solidFill>
                      <a:srgbClr val="F3CF45"/>
                    </a:solidFill>
                  </a:tcPr>
                </a:tc>
                <a:tc>
                  <a:txBody>
                    <a:bodyPr/>
                    <a:lstStyle/>
                    <a:p>
                      <a:pPr algn="ctr">
                        <a:lnSpc>
                          <a:spcPct val="100000"/>
                        </a:lnSpc>
                        <a:spcAft>
                          <a:spcPts val="0"/>
                        </a:spcAft>
                      </a:pPr>
                      <a:r>
                        <a:rPr lang="en-CA" sz="2400" b="1" dirty="0">
                          <a:effectLst/>
                          <a:latin typeface="+mn-lt"/>
                          <a:ea typeface="Calibri" panose="020F0502020204030204" pitchFamily="34" charset="0"/>
                        </a:rPr>
                        <a:t>682</a:t>
                      </a:r>
                    </a:p>
                  </a:txBody>
                  <a:tcPr marL="68580" marR="68580" marT="0" marB="0" anchor="ctr">
                    <a:solidFill>
                      <a:srgbClr val="F3CF45"/>
                    </a:solidFill>
                  </a:tcPr>
                </a:tc>
                <a:tc>
                  <a:txBody>
                    <a:bodyPr/>
                    <a:lstStyle/>
                    <a:p>
                      <a:pPr marL="0" algn="ctr" defTabSz="914400" rtl="0" eaLnBrk="1" latinLnBrk="0" hangingPunct="1">
                        <a:lnSpc>
                          <a:spcPct val="100000"/>
                        </a:lnSpc>
                        <a:spcAft>
                          <a:spcPts val="0"/>
                        </a:spcAft>
                      </a:pPr>
                      <a:r>
                        <a:rPr lang="en-CA" sz="2400" b="1" kern="1200" dirty="0">
                          <a:solidFill>
                            <a:schemeClr val="dk1"/>
                          </a:solidFill>
                          <a:effectLst/>
                          <a:latin typeface="+mn-lt"/>
                          <a:ea typeface="+mn-ea"/>
                          <a:cs typeface="+mn-cs"/>
                        </a:rPr>
                        <a:t>410</a:t>
                      </a:r>
                    </a:p>
                  </a:txBody>
                  <a:tcPr marL="68580" marR="68580" marT="0" marB="0" anchor="ctr">
                    <a:solidFill>
                      <a:srgbClr val="F3CF45"/>
                    </a:solidFill>
                  </a:tcPr>
                </a:tc>
                <a:tc>
                  <a:txBody>
                    <a:bodyPr/>
                    <a:lstStyle/>
                    <a:p>
                      <a:pPr marL="0" algn="ctr" defTabSz="914400" rtl="0" eaLnBrk="1" latinLnBrk="0" hangingPunct="1">
                        <a:lnSpc>
                          <a:spcPct val="100000"/>
                        </a:lnSpc>
                        <a:spcAft>
                          <a:spcPts val="0"/>
                        </a:spcAft>
                      </a:pPr>
                      <a:r>
                        <a:rPr lang="en-CA" sz="2400" b="1" kern="1200" dirty="0">
                          <a:solidFill>
                            <a:schemeClr val="dk1"/>
                          </a:solidFill>
                          <a:effectLst/>
                          <a:latin typeface="+mn-lt"/>
                          <a:ea typeface="+mn-ea"/>
                          <a:cs typeface="+mn-cs"/>
                        </a:rPr>
                        <a:t>60.1%</a:t>
                      </a:r>
                    </a:p>
                  </a:txBody>
                  <a:tcPr marL="68580" marR="68580" marT="0" marB="0" anchor="ctr">
                    <a:solidFill>
                      <a:srgbClr val="F3CF45"/>
                    </a:solidFill>
                  </a:tcPr>
                </a:tc>
                <a:extLst>
                  <a:ext uri="{0D108BD9-81ED-4DB2-BD59-A6C34878D82A}">
                    <a16:rowId xmlns:a16="http://schemas.microsoft.com/office/drawing/2014/main" val="10001"/>
                  </a:ext>
                </a:extLst>
              </a:tr>
              <a:tr h="710023">
                <a:tc>
                  <a:txBody>
                    <a:bodyPr/>
                    <a:lstStyle/>
                    <a:p>
                      <a:pPr marL="0" algn="ctr" defTabSz="914400" rtl="0" eaLnBrk="1" latinLnBrk="0" hangingPunct="1">
                        <a:lnSpc>
                          <a:spcPct val="100000"/>
                        </a:lnSpc>
                        <a:spcAft>
                          <a:spcPts val="0"/>
                        </a:spcAft>
                      </a:pPr>
                      <a:r>
                        <a:rPr lang="en-CA" sz="2400" b="1" kern="1200" dirty="0">
                          <a:solidFill>
                            <a:schemeClr val="bg1"/>
                          </a:solidFill>
                          <a:effectLst/>
                          <a:latin typeface="+mn-lt"/>
                          <a:ea typeface="+mn-ea"/>
                          <a:cs typeface="+mn-cs"/>
                        </a:rPr>
                        <a:t>Canada</a:t>
                      </a:r>
                    </a:p>
                  </a:txBody>
                  <a:tcPr marL="68580" marR="68580" marT="0" marB="0" anchor="ctr">
                    <a:solidFill>
                      <a:srgbClr val="A71930"/>
                    </a:solidFill>
                  </a:tcPr>
                </a:tc>
                <a:tc>
                  <a:txBody>
                    <a:bodyPr/>
                    <a:lstStyle/>
                    <a:p>
                      <a:pPr algn="ctr">
                        <a:lnSpc>
                          <a:spcPct val="100000"/>
                        </a:lnSpc>
                        <a:spcAft>
                          <a:spcPts val="0"/>
                        </a:spcAft>
                      </a:pPr>
                      <a:r>
                        <a:rPr lang="en-CA" sz="2400" b="1" kern="1200" dirty="0">
                          <a:solidFill>
                            <a:schemeClr val="bg1"/>
                          </a:solidFill>
                          <a:effectLst/>
                          <a:latin typeface="+mn-lt"/>
                          <a:ea typeface="+mn-ea"/>
                          <a:cs typeface="+mn-cs"/>
                        </a:rPr>
                        <a:t>48</a:t>
                      </a:r>
                      <a:r>
                        <a:rPr lang="en-CA" sz="2400" b="1" kern="1200" baseline="0" dirty="0">
                          <a:solidFill>
                            <a:schemeClr val="bg1"/>
                          </a:solidFill>
                          <a:effectLst/>
                          <a:latin typeface="+mn-lt"/>
                          <a:ea typeface="+mn-ea"/>
                          <a:cs typeface="+mn-cs"/>
                        </a:rPr>
                        <a:t> </a:t>
                      </a:r>
                      <a:r>
                        <a:rPr lang="en-CA" sz="2400" b="1" kern="1200" dirty="0">
                          <a:solidFill>
                            <a:schemeClr val="bg1"/>
                          </a:solidFill>
                          <a:effectLst/>
                          <a:latin typeface="+mn-lt"/>
                          <a:ea typeface="+mn-ea"/>
                          <a:cs typeface="+mn-cs"/>
                        </a:rPr>
                        <a:t>985</a:t>
                      </a:r>
                    </a:p>
                  </a:txBody>
                  <a:tcPr marL="68580" marR="68580" marT="0" marB="0" anchor="ctr">
                    <a:solidFill>
                      <a:srgbClr val="A71930"/>
                    </a:solidFill>
                  </a:tcPr>
                </a:tc>
                <a:tc>
                  <a:txBody>
                    <a:bodyPr/>
                    <a:lstStyle/>
                    <a:p>
                      <a:pPr marL="0" algn="ctr" defTabSz="914400" rtl="0" eaLnBrk="1" latinLnBrk="0" hangingPunct="1">
                        <a:lnSpc>
                          <a:spcPct val="100000"/>
                        </a:lnSpc>
                        <a:spcAft>
                          <a:spcPts val="0"/>
                        </a:spcAft>
                      </a:pPr>
                      <a:r>
                        <a:rPr lang="en-CA" sz="2400" b="1" kern="1200" dirty="0">
                          <a:solidFill>
                            <a:schemeClr val="bg1"/>
                          </a:solidFill>
                          <a:effectLst/>
                          <a:latin typeface="+mn-lt"/>
                          <a:ea typeface="+mn-ea"/>
                          <a:cs typeface="+mn-cs"/>
                        </a:rPr>
                        <a:t>15</a:t>
                      </a:r>
                      <a:r>
                        <a:rPr lang="en-CA" sz="2400" b="1" kern="1200" baseline="0" dirty="0">
                          <a:solidFill>
                            <a:schemeClr val="bg1"/>
                          </a:solidFill>
                          <a:effectLst/>
                          <a:latin typeface="+mn-lt"/>
                          <a:ea typeface="+mn-ea"/>
                          <a:cs typeface="+mn-cs"/>
                        </a:rPr>
                        <a:t> </a:t>
                      </a:r>
                      <a:r>
                        <a:rPr lang="en-CA" sz="2400" b="1" kern="1200" dirty="0">
                          <a:solidFill>
                            <a:schemeClr val="bg1"/>
                          </a:solidFill>
                          <a:effectLst/>
                          <a:latin typeface="+mn-lt"/>
                          <a:ea typeface="+mn-ea"/>
                          <a:cs typeface="+mn-cs"/>
                        </a:rPr>
                        <a:t>157</a:t>
                      </a:r>
                    </a:p>
                  </a:txBody>
                  <a:tcPr marL="68580" marR="68580" marT="0" marB="0" anchor="ctr">
                    <a:solidFill>
                      <a:srgbClr val="A71930"/>
                    </a:solidFill>
                  </a:tcPr>
                </a:tc>
                <a:tc>
                  <a:txBody>
                    <a:bodyPr/>
                    <a:lstStyle/>
                    <a:p>
                      <a:pPr marL="0" algn="ctr" defTabSz="914400" rtl="0" eaLnBrk="1" latinLnBrk="0" hangingPunct="1">
                        <a:lnSpc>
                          <a:spcPct val="100000"/>
                        </a:lnSpc>
                        <a:spcAft>
                          <a:spcPts val="0"/>
                        </a:spcAft>
                      </a:pPr>
                      <a:r>
                        <a:rPr lang="en-CA" sz="2400" b="1" kern="1200" dirty="0">
                          <a:solidFill>
                            <a:schemeClr val="bg1"/>
                          </a:solidFill>
                          <a:effectLst/>
                          <a:latin typeface="+mn-lt"/>
                          <a:ea typeface="+mn-ea"/>
                          <a:cs typeface="+mn-cs"/>
                        </a:rPr>
                        <a:t>30.9%</a:t>
                      </a:r>
                    </a:p>
                  </a:txBody>
                  <a:tcPr marL="68580" marR="68580" marT="0" marB="0" anchor="ctr">
                    <a:solidFill>
                      <a:srgbClr val="A71930"/>
                    </a:solidFill>
                  </a:tcPr>
                </a:tc>
                <a:extLst>
                  <a:ext uri="{0D108BD9-81ED-4DB2-BD59-A6C34878D82A}">
                    <a16:rowId xmlns:a16="http://schemas.microsoft.com/office/drawing/2014/main" val="10002"/>
                  </a:ext>
                </a:extLst>
              </a:tr>
            </a:tbl>
          </a:graphicData>
        </a:graphic>
      </p:graphicFrame>
      <p:pic>
        <p:nvPicPr>
          <p:cNvPr id="5" name="Picture 4"/>
          <p:cNvPicPr>
            <a:picLocks noChangeAspect="1"/>
          </p:cNvPicPr>
          <p:nvPr/>
        </p:nvPicPr>
        <p:blipFill>
          <a:blip r:embed="rId5"/>
          <a:stretch>
            <a:fillRect/>
          </a:stretch>
        </p:blipFill>
        <p:spPr>
          <a:xfrm>
            <a:off x="11353727" y="0"/>
            <a:ext cx="838273" cy="784928"/>
          </a:xfrm>
          <a:prstGeom prst="rect">
            <a:avLst/>
          </a:prstGeom>
        </p:spPr>
      </p:pic>
      <p:pic>
        <p:nvPicPr>
          <p:cNvPr id="6" name="Picture 5"/>
          <p:cNvPicPr>
            <a:picLocks noChangeAspect="1"/>
          </p:cNvPicPr>
          <p:nvPr/>
        </p:nvPicPr>
        <p:blipFill>
          <a:blip r:embed="rId6"/>
          <a:stretch>
            <a:fillRect/>
          </a:stretch>
        </p:blipFill>
        <p:spPr>
          <a:xfrm>
            <a:off x="5197813" y="6219411"/>
            <a:ext cx="1796374" cy="502064"/>
          </a:xfrm>
          <a:prstGeom prst="rect">
            <a:avLst/>
          </a:prstGeom>
        </p:spPr>
      </p:pic>
      <p:sp>
        <p:nvSpPr>
          <p:cNvPr id="7" name="Footer Placeholder 6"/>
          <p:cNvSpPr>
            <a:spLocks noGrp="1"/>
          </p:cNvSpPr>
          <p:nvPr>
            <p:ph type="ftr" sz="quarter" idx="11"/>
          </p:nvPr>
        </p:nvSpPr>
        <p:spPr>
          <a:xfrm>
            <a:off x="7572777" y="6470443"/>
            <a:ext cx="4619223" cy="365125"/>
          </a:xfrm>
        </p:spPr>
        <p:txBody>
          <a:bodyPr/>
          <a:lstStyle/>
          <a:p>
            <a:r>
              <a:rPr lang="en-US" dirty="0"/>
              <a:t>Source: </a:t>
            </a:r>
            <a:r>
              <a:rPr lang="fr-FR" dirty="0"/>
              <a:t>L'enquête 2022 sur les étudiants de première année </a:t>
            </a:r>
            <a:endParaRPr lang="en-CA" dirty="0"/>
          </a:p>
        </p:txBody>
      </p:sp>
    </p:spTree>
    <p:extLst>
      <p:ext uri="{BB962C8B-B14F-4D97-AF65-F5344CB8AC3E}">
        <p14:creationId xmlns:p14="http://schemas.microsoft.com/office/powerpoint/2010/main" val="13578227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71"/>
            <a:ext cx="12192000" cy="1272635"/>
          </a:xfrm>
        </p:spPr>
        <p:txBody>
          <a:bodyPr>
            <a:normAutofit/>
          </a:bodyPr>
          <a:lstStyle/>
          <a:p>
            <a:pPr algn="ctr"/>
            <a:r>
              <a:rPr lang="fr-FR" sz="4000" b="1" dirty="0">
                <a:solidFill>
                  <a:srgbClr val="A71930"/>
                </a:solidFill>
              </a:rPr>
              <a:t>Perceptions relatives aux études </a:t>
            </a:r>
            <a:br>
              <a:rPr lang="fr-FR" sz="4000" b="1" dirty="0">
                <a:solidFill>
                  <a:srgbClr val="A71930"/>
                </a:solidFill>
              </a:rPr>
            </a:br>
            <a:r>
              <a:rPr lang="fr-FR" sz="4000" b="1" dirty="0">
                <a:solidFill>
                  <a:srgbClr val="A71930"/>
                </a:solidFill>
              </a:rPr>
              <a:t>universitaires</a:t>
            </a:r>
            <a:endParaRPr lang="en-CA" sz="4000" b="1" dirty="0">
              <a:solidFill>
                <a:srgbClr val="A71930"/>
              </a:solidFill>
            </a:endParaRPr>
          </a:p>
        </p:txBody>
      </p:sp>
      <p:pic>
        <p:nvPicPr>
          <p:cNvPr id="7" name="Picture 6"/>
          <p:cNvPicPr>
            <a:picLocks noChangeAspect="1"/>
          </p:cNvPicPr>
          <p:nvPr/>
        </p:nvPicPr>
        <p:blipFill>
          <a:blip r:embed="rId3"/>
          <a:stretch>
            <a:fillRect/>
          </a:stretch>
        </p:blipFill>
        <p:spPr>
          <a:xfrm>
            <a:off x="0" y="4747077"/>
            <a:ext cx="3177815" cy="2110923"/>
          </a:xfrm>
          <a:prstGeom prst="rect">
            <a:avLst/>
          </a:prstGeom>
        </p:spPr>
      </p:pic>
      <p:graphicFrame>
        <p:nvGraphicFramePr>
          <p:cNvPr id="4" name="Content Placeholder 3"/>
          <p:cNvGraphicFramePr>
            <a:graphicFrameLocks noGrp="1"/>
          </p:cNvGraphicFramePr>
          <p:nvPr>
            <p:ph idx="1"/>
            <p:extLst>
              <p:ext uri="{D42A27DB-BD31-4B8C-83A1-F6EECF244321}">
                <p14:modId xmlns:p14="http://schemas.microsoft.com/office/powerpoint/2010/main" val="2209940824"/>
              </p:ext>
            </p:extLst>
          </p:nvPr>
        </p:nvGraphicFramePr>
        <p:xfrm>
          <a:off x="1248000" y="1273807"/>
          <a:ext cx="10944000" cy="4896000"/>
        </p:xfrm>
        <a:graphic>
          <a:graphicData uri="http://schemas.openxmlformats.org/drawingml/2006/chart">
            <c:chart xmlns:c="http://schemas.openxmlformats.org/drawingml/2006/chart" xmlns:r="http://schemas.openxmlformats.org/officeDocument/2006/relationships" r:id="rId4"/>
          </a:graphicData>
        </a:graphic>
      </p:graphicFrame>
      <p:pic>
        <p:nvPicPr>
          <p:cNvPr id="5" name="Picture 4"/>
          <p:cNvPicPr>
            <a:picLocks noChangeAspect="1"/>
          </p:cNvPicPr>
          <p:nvPr/>
        </p:nvPicPr>
        <p:blipFill>
          <a:blip r:embed="rId5"/>
          <a:stretch>
            <a:fillRect/>
          </a:stretch>
        </p:blipFill>
        <p:spPr>
          <a:xfrm>
            <a:off x="11353727" y="0"/>
            <a:ext cx="838273" cy="784928"/>
          </a:xfrm>
          <a:prstGeom prst="rect">
            <a:avLst/>
          </a:prstGeom>
        </p:spPr>
      </p:pic>
      <p:pic>
        <p:nvPicPr>
          <p:cNvPr id="6" name="Picture 5"/>
          <p:cNvPicPr>
            <a:picLocks noChangeAspect="1"/>
          </p:cNvPicPr>
          <p:nvPr/>
        </p:nvPicPr>
        <p:blipFill>
          <a:blip r:embed="rId6"/>
          <a:stretch>
            <a:fillRect/>
          </a:stretch>
        </p:blipFill>
        <p:spPr>
          <a:xfrm>
            <a:off x="5197813" y="6219411"/>
            <a:ext cx="1796374" cy="502064"/>
          </a:xfrm>
          <a:prstGeom prst="rect">
            <a:avLst/>
          </a:prstGeom>
        </p:spPr>
      </p:pic>
      <p:sp>
        <p:nvSpPr>
          <p:cNvPr id="8" name="Footer Placeholder 6"/>
          <p:cNvSpPr>
            <a:spLocks noGrp="1"/>
          </p:cNvSpPr>
          <p:nvPr>
            <p:ph type="ftr" sz="quarter" idx="11"/>
          </p:nvPr>
        </p:nvSpPr>
        <p:spPr>
          <a:xfrm>
            <a:off x="7572777" y="6470443"/>
            <a:ext cx="4619223" cy="365125"/>
          </a:xfrm>
        </p:spPr>
        <p:txBody>
          <a:bodyPr/>
          <a:lstStyle/>
          <a:p>
            <a:r>
              <a:rPr lang="en-US" dirty="0"/>
              <a:t>Source: </a:t>
            </a:r>
            <a:r>
              <a:rPr lang="fr-FR" dirty="0"/>
              <a:t>L'enquête 2022 sur les étudiants de première année </a:t>
            </a:r>
            <a:endParaRPr lang="en-CA" dirty="0"/>
          </a:p>
        </p:txBody>
      </p:sp>
    </p:spTree>
    <p:extLst>
      <p:ext uri="{BB962C8B-B14F-4D97-AF65-F5344CB8AC3E}">
        <p14:creationId xmlns:p14="http://schemas.microsoft.com/office/powerpoint/2010/main" val="38735425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449659"/>
          </a:xfrm>
        </p:spPr>
        <p:txBody>
          <a:bodyPr>
            <a:normAutofit/>
          </a:bodyPr>
          <a:lstStyle/>
          <a:p>
            <a:pPr algn="ctr"/>
            <a:r>
              <a:rPr lang="fr-FR" sz="4000" b="1" dirty="0">
                <a:solidFill>
                  <a:srgbClr val="A71930"/>
                </a:solidFill>
              </a:rPr>
              <a:t>Satisfaction en ce qui concerne l’intérêt manifesté à l’étudiant à titre individuel </a:t>
            </a:r>
            <a:endParaRPr lang="en-CA" sz="4000" b="1" dirty="0">
              <a:solidFill>
                <a:srgbClr val="A71930"/>
              </a:solidFill>
            </a:endParaRPr>
          </a:p>
        </p:txBody>
      </p:sp>
      <p:pic>
        <p:nvPicPr>
          <p:cNvPr id="5" name="Picture 4"/>
          <p:cNvPicPr>
            <a:picLocks noChangeAspect="1"/>
          </p:cNvPicPr>
          <p:nvPr/>
        </p:nvPicPr>
        <p:blipFill>
          <a:blip r:embed="rId3"/>
          <a:stretch>
            <a:fillRect/>
          </a:stretch>
        </p:blipFill>
        <p:spPr>
          <a:xfrm>
            <a:off x="11353727" y="0"/>
            <a:ext cx="838273" cy="784928"/>
          </a:xfrm>
          <a:prstGeom prst="rect">
            <a:avLst/>
          </a:prstGeom>
        </p:spPr>
      </p:pic>
      <p:pic>
        <p:nvPicPr>
          <p:cNvPr id="6" name="Picture 5"/>
          <p:cNvPicPr>
            <a:picLocks noChangeAspect="1"/>
          </p:cNvPicPr>
          <p:nvPr/>
        </p:nvPicPr>
        <p:blipFill>
          <a:blip r:embed="rId4"/>
          <a:stretch>
            <a:fillRect/>
          </a:stretch>
        </p:blipFill>
        <p:spPr>
          <a:xfrm>
            <a:off x="5197813" y="6219411"/>
            <a:ext cx="1796374" cy="502064"/>
          </a:xfrm>
          <a:prstGeom prst="rect">
            <a:avLst/>
          </a:prstGeom>
        </p:spPr>
      </p:pic>
      <p:pic>
        <p:nvPicPr>
          <p:cNvPr id="7" name="Picture 6"/>
          <p:cNvPicPr>
            <a:picLocks noChangeAspect="1"/>
          </p:cNvPicPr>
          <p:nvPr/>
        </p:nvPicPr>
        <p:blipFill>
          <a:blip r:embed="rId5"/>
          <a:stretch>
            <a:fillRect/>
          </a:stretch>
        </p:blipFill>
        <p:spPr>
          <a:xfrm>
            <a:off x="0" y="4747077"/>
            <a:ext cx="3177815" cy="2110923"/>
          </a:xfrm>
          <a:prstGeom prst="rect">
            <a:avLst/>
          </a:prstGeom>
        </p:spPr>
      </p:pic>
      <p:graphicFrame>
        <p:nvGraphicFramePr>
          <p:cNvPr id="4" name="Content Placeholder 3"/>
          <p:cNvGraphicFramePr>
            <a:graphicFrameLocks noGrp="1"/>
          </p:cNvGraphicFramePr>
          <p:nvPr>
            <p:ph idx="1"/>
            <p:extLst>
              <p:ext uri="{D42A27DB-BD31-4B8C-83A1-F6EECF244321}">
                <p14:modId xmlns:p14="http://schemas.microsoft.com/office/powerpoint/2010/main" val="2097995799"/>
              </p:ext>
            </p:extLst>
          </p:nvPr>
        </p:nvGraphicFramePr>
        <p:xfrm>
          <a:off x="1248000" y="1273221"/>
          <a:ext cx="10944000" cy="4896000"/>
        </p:xfrm>
        <a:graphic>
          <a:graphicData uri="http://schemas.openxmlformats.org/drawingml/2006/chart">
            <c:chart xmlns:c="http://schemas.openxmlformats.org/drawingml/2006/chart" xmlns:r="http://schemas.openxmlformats.org/officeDocument/2006/relationships" r:id="rId6"/>
          </a:graphicData>
        </a:graphic>
      </p:graphicFrame>
      <p:sp>
        <p:nvSpPr>
          <p:cNvPr id="9" name="Footer Placeholder 6"/>
          <p:cNvSpPr>
            <a:spLocks noGrp="1"/>
          </p:cNvSpPr>
          <p:nvPr>
            <p:ph type="ftr" sz="quarter" idx="11"/>
          </p:nvPr>
        </p:nvSpPr>
        <p:spPr>
          <a:xfrm>
            <a:off x="7572777" y="6470443"/>
            <a:ext cx="4619223" cy="365125"/>
          </a:xfrm>
        </p:spPr>
        <p:txBody>
          <a:bodyPr/>
          <a:lstStyle/>
          <a:p>
            <a:r>
              <a:rPr lang="en-US" dirty="0"/>
              <a:t>Source: </a:t>
            </a:r>
            <a:r>
              <a:rPr lang="fr-FR" dirty="0"/>
              <a:t>L'enquête 2022 sur les étudiants de première année </a:t>
            </a:r>
            <a:endParaRPr lang="en-CA" dirty="0"/>
          </a:p>
        </p:txBody>
      </p:sp>
    </p:spTree>
    <p:extLst>
      <p:ext uri="{BB962C8B-B14F-4D97-AF65-F5344CB8AC3E}">
        <p14:creationId xmlns:p14="http://schemas.microsoft.com/office/powerpoint/2010/main" val="23570471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stretch>
            <a:fillRect/>
          </a:stretch>
        </p:blipFill>
        <p:spPr>
          <a:xfrm>
            <a:off x="0" y="4747077"/>
            <a:ext cx="3177815" cy="2110923"/>
          </a:xfrm>
          <a:prstGeom prst="rect">
            <a:avLst/>
          </a:prstGeom>
        </p:spPr>
      </p:pic>
      <p:sp>
        <p:nvSpPr>
          <p:cNvPr id="2" name="Title 1"/>
          <p:cNvSpPr>
            <a:spLocks noGrp="1"/>
          </p:cNvSpPr>
          <p:nvPr>
            <p:ph type="title"/>
          </p:nvPr>
        </p:nvSpPr>
        <p:spPr>
          <a:xfrm>
            <a:off x="0" y="-1"/>
            <a:ext cx="12192000" cy="1284437"/>
          </a:xfrm>
        </p:spPr>
        <p:txBody>
          <a:bodyPr>
            <a:normAutofit/>
          </a:bodyPr>
          <a:lstStyle/>
          <a:p>
            <a:pPr algn="ctr"/>
            <a:r>
              <a:rPr lang="fr-FR" sz="4000" b="1" dirty="0">
                <a:solidFill>
                  <a:srgbClr val="A71930"/>
                </a:solidFill>
              </a:rPr>
              <a:t>Recommandation des étudiants concernant </a:t>
            </a:r>
            <a:br>
              <a:rPr lang="fr-FR" sz="4000" b="1" dirty="0">
                <a:solidFill>
                  <a:srgbClr val="A71930"/>
                </a:solidFill>
              </a:rPr>
            </a:br>
            <a:r>
              <a:rPr lang="fr-FR" sz="4000" b="1" dirty="0">
                <a:solidFill>
                  <a:srgbClr val="A71930"/>
                </a:solidFill>
              </a:rPr>
              <a:t>leur université</a:t>
            </a:r>
            <a:endParaRPr lang="en-CA" sz="4000" dirty="0">
              <a:solidFill>
                <a:srgbClr val="A7193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68537358"/>
              </p:ext>
            </p:extLst>
          </p:nvPr>
        </p:nvGraphicFramePr>
        <p:xfrm>
          <a:off x="1248000" y="1284436"/>
          <a:ext cx="10944000" cy="4896000"/>
        </p:xfrm>
        <a:graphic>
          <a:graphicData uri="http://schemas.openxmlformats.org/drawingml/2006/chart">
            <c:chart xmlns:c="http://schemas.openxmlformats.org/drawingml/2006/chart" xmlns:r="http://schemas.openxmlformats.org/officeDocument/2006/relationships" r:id="rId4"/>
          </a:graphicData>
        </a:graphic>
      </p:graphicFrame>
      <p:pic>
        <p:nvPicPr>
          <p:cNvPr id="7" name="Picture 6"/>
          <p:cNvPicPr>
            <a:picLocks noChangeAspect="1"/>
          </p:cNvPicPr>
          <p:nvPr/>
        </p:nvPicPr>
        <p:blipFill>
          <a:blip r:embed="rId5"/>
          <a:stretch>
            <a:fillRect/>
          </a:stretch>
        </p:blipFill>
        <p:spPr>
          <a:xfrm>
            <a:off x="11353727" y="0"/>
            <a:ext cx="838273" cy="784928"/>
          </a:xfrm>
          <a:prstGeom prst="rect">
            <a:avLst/>
          </a:prstGeom>
        </p:spPr>
      </p:pic>
      <p:pic>
        <p:nvPicPr>
          <p:cNvPr id="8" name="Picture 7"/>
          <p:cNvPicPr>
            <a:picLocks noChangeAspect="1"/>
          </p:cNvPicPr>
          <p:nvPr/>
        </p:nvPicPr>
        <p:blipFill>
          <a:blip r:embed="rId6"/>
          <a:stretch>
            <a:fillRect/>
          </a:stretch>
        </p:blipFill>
        <p:spPr>
          <a:xfrm>
            <a:off x="5197813" y="6219411"/>
            <a:ext cx="1796374" cy="502064"/>
          </a:xfrm>
          <a:prstGeom prst="rect">
            <a:avLst/>
          </a:prstGeom>
        </p:spPr>
      </p:pic>
      <p:sp>
        <p:nvSpPr>
          <p:cNvPr id="10" name="TextBox 9"/>
          <p:cNvSpPr txBox="1"/>
          <p:nvPr/>
        </p:nvSpPr>
        <p:spPr>
          <a:xfrm>
            <a:off x="8642196" y="4280419"/>
            <a:ext cx="3362840" cy="1569660"/>
          </a:xfrm>
          <a:prstGeom prst="rect">
            <a:avLst/>
          </a:prstGeom>
          <a:noFill/>
        </p:spPr>
        <p:txBody>
          <a:bodyPr wrap="square" rtlCol="0">
            <a:spAutoFit/>
          </a:bodyPr>
          <a:lstStyle/>
          <a:p>
            <a:r>
              <a:rPr lang="en-CA" sz="2400" b="1" dirty="0" err="1"/>
              <a:t>Taux</a:t>
            </a:r>
            <a:r>
              <a:rPr lang="en-CA" sz="2400" b="1" dirty="0"/>
              <a:t> de </a:t>
            </a:r>
            <a:r>
              <a:rPr lang="en-CA" sz="2400" b="1" dirty="0" err="1"/>
              <a:t>recommandation</a:t>
            </a:r>
            <a:r>
              <a:rPr lang="en-CA" sz="2400" b="1" dirty="0"/>
              <a:t> net :</a:t>
            </a:r>
            <a:endParaRPr lang="en-CA" sz="2400" dirty="0"/>
          </a:p>
          <a:p>
            <a:r>
              <a:rPr lang="en-CA" sz="2400" dirty="0"/>
              <a:t>Cool Beans: +23</a:t>
            </a:r>
          </a:p>
          <a:p>
            <a:r>
              <a:rPr lang="en-CA" sz="2400" dirty="0"/>
              <a:t>Canada:      +1</a:t>
            </a:r>
          </a:p>
        </p:txBody>
      </p:sp>
      <p:sp>
        <p:nvSpPr>
          <p:cNvPr id="11" name="Footer Placeholder 6"/>
          <p:cNvSpPr>
            <a:spLocks noGrp="1"/>
          </p:cNvSpPr>
          <p:nvPr>
            <p:ph type="ftr" sz="quarter" idx="11"/>
          </p:nvPr>
        </p:nvSpPr>
        <p:spPr>
          <a:xfrm>
            <a:off x="7572777" y="6470443"/>
            <a:ext cx="4619223" cy="365125"/>
          </a:xfrm>
        </p:spPr>
        <p:txBody>
          <a:bodyPr/>
          <a:lstStyle/>
          <a:p>
            <a:r>
              <a:rPr lang="en-US" dirty="0"/>
              <a:t>Source: </a:t>
            </a:r>
            <a:r>
              <a:rPr lang="fr-FR" dirty="0"/>
              <a:t>L'enquête 2022 sur les étudiants de première année </a:t>
            </a:r>
            <a:endParaRPr lang="en-CA" dirty="0"/>
          </a:p>
        </p:txBody>
      </p:sp>
    </p:spTree>
    <p:extLst>
      <p:ext uri="{BB962C8B-B14F-4D97-AF65-F5344CB8AC3E}">
        <p14:creationId xmlns:p14="http://schemas.microsoft.com/office/powerpoint/2010/main" val="10861136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a:stretch>
            <a:fillRect/>
          </a:stretch>
        </p:blipFill>
        <p:spPr>
          <a:xfrm>
            <a:off x="0" y="4747077"/>
            <a:ext cx="3177815" cy="2110923"/>
          </a:xfrm>
          <a:prstGeom prst="rect">
            <a:avLst/>
          </a:prstGeom>
        </p:spPr>
      </p:pic>
      <p:graphicFrame>
        <p:nvGraphicFramePr>
          <p:cNvPr id="4" name="Content Placeholder 3"/>
          <p:cNvGraphicFramePr>
            <a:graphicFrameLocks noGrp="1"/>
          </p:cNvGraphicFramePr>
          <p:nvPr>
            <p:ph idx="1"/>
            <p:extLst>
              <p:ext uri="{D42A27DB-BD31-4B8C-83A1-F6EECF244321}">
                <p14:modId xmlns:p14="http://schemas.microsoft.com/office/powerpoint/2010/main" val="1932654384"/>
              </p:ext>
            </p:extLst>
          </p:nvPr>
        </p:nvGraphicFramePr>
        <p:xfrm>
          <a:off x="167266" y="1269860"/>
          <a:ext cx="7259445" cy="490351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 name="Chart 4"/>
          <p:cNvGraphicFramePr/>
          <p:nvPr>
            <p:extLst>
              <p:ext uri="{D42A27DB-BD31-4B8C-83A1-F6EECF244321}">
                <p14:modId xmlns:p14="http://schemas.microsoft.com/office/powerpoint/2010/main" val="2582459549"/>
              </p:ext>
            </p:extLst>
          </p:nvPr>
        </p:nvGraphicFramePr>
        <p:xfrm>
          <a:off x="5386039" y="1269860"/>
          <a:ext cx="6805961" cy="4903514"/>
        </p:xfrm>
        <a:graphic>
          <a:graphicData uri="http://schemas.openxmlformats.org/drawingml/2006/chart">
            <c:chart xmlns:c="http://schemas.openxmlformats.org/drawingml/2006/chart" xmlns:r="http://schemas.openxmlformats.org/officeDocument/2006/relationships" r:id="rId5"/>
          </a:graphicData>
        </a:graphic>
      </p:graphicFrame>
      <p:pic>
        <p:nvPicPr>
          <p:cNvPr id="7" name="Picture 6"/>
          <p:cNvPicPr>
            <a:picLocks noChangeAspect="1"/>
          </p:cNvPicPr>
          <p:nvPr/>
        </p:nvPicPr>
        <p:blipFill>
          <a:blip r:embed="rId6"/>
          <a:stretch>
            <a:fillRect/>
          </a:stretch>
        </p:blipFill>
        <p:spPr>
          <a:xfrm>
            <a:off x="11353727" y="0"/>
            <a:ext cx="838273" cy="784928"/>
          </a:xfrm>
          <a:prstGeom prst="rect">
            <a:avLst/>
          </a:prstGeom>
        </p:spPr>
      </p:pic>
      <p:pic>
        <p:nvPicPr>
          <p:cNvPr id="8" name="Picture 7"/>
          <p:cNvPicPr>
            <a:picLocks noChangeAspect="1"/>
          </p:cNvPicPr>
          <p:nvPr/>
        </p:nvPicPr>
        <p:blipFill>
          <a:blip r:embed="rId7"/>
          <a:stretch>
            <a:fillRect/>
          </a:stretch>
        </p:blipFill>
        <p:spPr>
          <a:xfrm>
            <a:off x="5197813" y="6219411"/>
            <a:ext cx="1796374" cy="502064"/>
          </a:xfrm>
          <a:prstGeom prst="rect">
            <a:avLst/>
          </a:prstGeom>
        </p:spPr>
      </p:pic>
      <p:sp>
        <p:nvSpPr>
          <p:cNvPr id="11" name="Title 1"/>
          <p:cNvSpPr>
            <a:spLocks noGrp="1"/>
          </p:cNvSpPr>
          <p:nvPr>
            <p:ph type="title"/>
          </p:nvPr>
        </p:nvSpPr>
        <p:spPr>
          <a:xfrm>
            <a:off x="24712" y="0"/>
            <a:ext cx="5933921" cy="1325563"/>
          </a:xfrm>
        </p:spPr>
        <p:txBody>
          <a:bodyPr>
            <a:normAutofit/>
          </a:bodyPr>
          <a:lstStyle/>
          <a:p>
            <a:pPr algn="ctr"/>
            <a:r>
              <a:rPr lang="fr-FR" sz="4000" b="1" dirty="0">
                <a:solidFill>
                  <a:srgbClr val="A71930"/>
                </a:solidFill>
              </a:rPr>
              <a:t>Les cinq installations et services les plus utilisés</a:t>
            </a:r>
            <a:endParaRPr lang="en-CA" sz="4000" b="1" dirty="0">
              <a:solidFill>
                <a:srgbClr val="A71930"/>
              </a:solidFill>
            </a:endParaRPr>
          </a:p>
        </p:txBody>
      </p:sp>
      <p:sp>
        <p:nvSpPr>
          <p:cNvPr id="12" name="Title 1"/>
          <p:cNvSpPr txBox="1">
            <a:spLocks/>
          </p:cNvSpPr>
          <p:nvPr/>
        </p:nvSpPr>
        <p:spPr>
          <a:xfrm>
            <a:off x="6417732" y="144966"/>
            <a:ext cx="5503335" cy="1416205"/>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3600" b="1" dirty="0">
                <a:solidFill>
                  <a:srgbClr val="A71930"/>
                </a:solidFill>
              </a:rPr>
              <a:t>Satisfaction à l'égard des cinq installations et services les plus utilisés</a:t>
            </a:r>
            <a:endParaRPr lang="en-CA" sz="3600" b="1" dirty="0">
              <a:solidFill>
                <a:srgbClr val="A71930"/>
              </a:solidFill>
            </a:endParaRPr>
          </a:p>
        </p:txBody>
      </p:sp>
      <p:sp>
        <p:nvSpPr>
          <p:cNvPr id="13" name="Footer Placeholder 6"/>
          <p:cNvSpPr>
            <a:spLocks noGrp="1"/>
          </p:cNvSpPr>
          <p:nvPr>
            <p:ph type="ftr" sz="quarter" idx="11"/>
          </p:nvPr>
        </p:nvSpPr>
        <p:spPr>
          <a:xfrm>
            <a:off x="7572777" y="6470443"/>
            <a:ext cx="4619223" cy="365125"/>
          </a:xfrm>
        </p:spPr>
        <p:txBody>
          <a:bodyPr/>
          <a:lstStyle/>
          <a:p>
            <a:r>
              <a:rPr lang="en-US" dirty="0"/>
              <a:t>Source: </a:t>
            </a:r>
            <a:r>
              <a:rPr lang="fr-FR" dirty="0"/>
              <a:t>L'enquête 2022 sur les étudiants de première année </a:t>
            </a:r>
            <a:endParaRPr lang="en-CA" dirty="0"/>
          </a:p>
        </p:txBody>
      </p:sp>
    </p:spTree>
    <p:extLst>
      <p:ext uri="{BB962C8B-B14F-4D97-AF65-F5344CB8AC3E}">
        <p14:creationId xmlns:p14="http://schemas.microsoft.com/office/powerpoint/2010/main" val="8547605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223031"/>
          </a:xfrm>
        </p:spPr>
        <p:txBody>
          <a:bodyPr>
            <a:normAutofit/>
          </a:bodyPr>
          <a:lstStyle/>
          <a:p>
            <a:pPr algn="ctr"/>
            <a:r>
              <a:rPr lang="fr-FR" sz="4000" b="1" dirty="0">
                <a:solidFill>
                  <a:srgbClr val="A71930"/>
                </a:solidFill>
              </a:rPr>
              <a:t>Actuellement employé </a:t>
            </a:r>
            <a:br>
              <a:rPr lang="fr-FR" sz="4000" b="1" dirty="0">
                <a:solidFill>
                  <a:srgbClr val="A71930"/>
                </a:solidFill>
              </a:rPr>
            </a:br>
            <a:r>
              <a:rPr lang="fr-FR" sz="4000" b="1" dirty="0">
                <a:solidFill>
                  <a:srgbClr val="A71930"/>
                </a:solidFill>
              </a:rPr>
              <a:t>(en dehors des programmes coopératifs)</a:t>
            </a:r>
            <a:endParaRPr lang="en-CA" sz="4000" b="1" dirty="0">
              <a:solidFill>
                <a:srgbClr val="A71930"/>
              </a:solidFill>
            </a:endParaRPr>
          </a:p>
        </p:txBody>
      </p:sp>
      <p:pic>
        <p:nvPicPr>
          <p:cNvPr id="6" name="Picture 5"/>
          <p:cNvPicPr>
            <a:picLocks noChangeAspect="1"/>
          </p:cNvPicPr>
          <p:nvPr/>
        </p:nvPicPr>
        <p:blipFill>
          <a:blip r:embed="rId3"/>
          <a:stretch>
            <a:fillRect/>
          </a:stretch>
        </p:blipFill>
        <p:spPr>
          <a:xfrm>
            <a:off x="11353727" y="0"/>
            <a:ext cx="838273" cy="784928"/>
          </a:xfrm>
          <a:prstGeom prst="rect">
            <a:avLst/>
          </a:prstGeom>
        </p:spPr>
      </p:pic>
      <p:pic>
        <p:nvPicPr>
          <p:cNvPr id="7" name="Picture 6"/>
          <p:cNvPicPr>
            <a:picLocks noChangeAspect="1"/>
          </p:cNvPicPr>
          <p:nvPr/>
        </p:nvPicPr>
        <p:blipFill>
          <a:blip r:embed="rId4"/>
          <a:stretch>
            <a:fillRect/>
          </a:stretch>
        </p:blipFill>
        <p:spPr>
          <a:xfrm>
            <a:off x="5197813" y="6219411"/>
            <a:ext cx="1796374" cy="502064"/>
          </a:xfrm>
          <a:prstGeom prst="rect">
            <a:avLst/>
          </a:prstGeom>
        </p:spPr>
      </p:pic>
      <p:pic>
        <p:nvPicPr>
          <p:cNvPr id="8" name="Picture 7"/>
          <p:cNvPicPr>
            <a:picLocks noChangeAspect="1"/>
          </p:cNvPicPr>
          <p:nvPr/>
        </p:nvPicPr>
        <p:blipFill>
          <a:blip r:embed="rId5"/>
          <a:stretch>
            <a:fillRect/>
          </a:stretch>
        </p:blipFill>
        <p:spPr>
          <a:xfrm>
            <a:off x="0" y="4747077"/>
            <a:ext cx="3177815" cy="2110923"/>
          </a:xfrm>
          <a:prstGeom prst="rect">
            <a:avLst/>
          </a:prstGeom>
        </p:spPr>
      </p:pic>
      <p:graphicFrame>
        <p:nvGraphicFramePr>
          <p:cNvPr id="4" name="Content Placeholder 3"/>
          <p:cNvGraphicFramePr>
            <a:graphicFrameLocks noGrp="1"/>
          </p:cNvGraphicFramePr>
          <p:nvPr>
            <p:ph idx="1"/>
            <p:extLst>
              <p:ext uri="{D42A27DB-BD31-4B8C-83A1-F6EECF244321}">
                <p14:modId xmlns:p14="http://schemas.microsoft.com/office/powerpoint/2010/main" val="3139636884"/>
              </p:ext>
            </p:extLst>
          </p:nvPr>
        </p:nvGraphicFramePr>
        <p:xfrm>
          <a:off x="1248000" y="1273221"/>
          <a:ext cx="10944000" cy="4896000"/>
        </p:xfrm>
        <a:graphic>
          <a:graphicData uri="http://schemas.openxmlformats.org/drawingml/2006/chart">
            <c:chart xmlns:c="http://schemas.openxmlformats.org/drawingml/2006/chart" xmlns:r="http://schemas.openxmlformats.org/officeDocument/2006/relationships" r:id="rId6"/>
          </a:graphicData>
        </a:graphic>
      </p:graphicFrame>
      <p:sp>
        <p:nvSpPr>
          <p:cNvPr id="9" name="Footer Placeholder 6"/>
          <p:cNvSpPr>
            <a:spLocks noGrp="1"/>
          </p:cNvSpPr>
          <p:nvPr>
            <p:ph type="ftr" sz="quarter" idx="11"/>
          </p:nvPr>
        </p:nvSpPr>
        <p:spPr>
          <a:xfrm>
            <a:off x="7572777" y="6470443"/>
            <a:ext cx="4619223" cy="365125"/>
          </a:xfrm>
        </p:spPr>
        <p:txBody>
          <a:bodyPr/>
          <a:lstStyle/>
          <a:p>
            <a:r>
              <a:rPr lang="en-US" dirty="0"/>
              <a:t>Source: </a:t>
            </a:r>
            <a:r>
              <a:rPr lang="fr-FR" dirty="0"/>
              <a:t>L'enquête 2022 sur les étudiants de première année </a:t>
            </a:r>
            <a:endParaRPr lang="en-CA" dirty="0"/>
          </a:p>
        </p:txBody>
      </p:sp>
    </p:spTree>
    <p:extLst>
      <p:ext uri="{BB962C8B-B14F-4D97-AF65-F5344CB8AC3E}">
        <p14:creationId xmlns:p14="http://schemas.microsoft.com/office/powerpoint/2010/main" val="3672915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72000"/>
          </a:xfrm>
        </p:spPr>
        <p:txBody>
          <a:bodyPr>
            <a:normAutofit/>
          </a:bodyPr>
          <a:lstStyle/>
          <a:p>
            <a:pPr algn="ctr"/>
            <a:r>
              <a:rPr lang="en-CA" b="1" dirty="0" err="1">
                <a:solidFill>
                  <a:srgbClr val="A71930"/>
                </a:solidFill>
              </a:rPr>
              <a:t>Profil</a:t>
            </a:r>
            <a:r>
              <a:rPr lang="en-CA" b="1" dirty="0">
                <a:solidFill>
                  <a:srgbClr val="A71930"/>
                </a:solidFill>
              </a:rPr>
              <a:t> personnel des </a:t>
            </a:r>
            <a:r>
              <a:rPr lang="en-CA" b="1" dirty="0" err="1">
                <a:solidFill>
                  <a:srgbClr val="A71930"/>
                </a:solidFill>
              </a:rPr>
              <a:t>répondants</a:t>
            </a:r>
            <a:endParaRPr lang="en-CA" dirty="0"/>
          </a:p>
        </p:txBody>
      </p:sp>
      <p:pic>
        <p:nvPicPr>
          <p:cNvPr id="8" name="Picture 7"/>
          <p:cNvPicPr>
            <a:picLocks noChangeAspect="1"/>
          </p:cNvPicPr>
          <p:nvPr/>
        </p:nvPicPr>
        <p:blipFill>
          <a:blip r:embed="rId3"/>
          <a:stretch>
            <a:fillRect/>
          </a:stretch>
        </p:blipFill>
        <p:spPr>
          <a:xfrm>
            <a:off x="0" y="4747077"/>
            <a:ext cx="3177815" cy="2110923"/>
          </a:xfrm>
          <a:prstGeom prst="rect">
            <a:avLst/>
          </a:prstGeom>
        </p:spPr>
      </p:pic>
      <p:graphicFrame>
        <p:nvGraphicFramePr>
          <p:cNvPr id="4" name="Content Placeholder 3"/>
          <p:cNvGraphicFramePr>
            <a:graphicFrameLocks noGrp="1"/>
          </p:cNvGraphicFramePr>
          <p:nvPr>
            <p:ph idx="1"/>
            <p:extLst>
              <p:ext uri="{D42A27DB-BD31-4B8C-83A1-F6EECF244321}">
                <p14:modId xmlns:p14="http://schemas.microsoft.com/office/powerpoint/2010/main" val="3634476542"/>
              </p:ext>
            </p:extLst>
          </p:nvPr>
        </p:nvGraphicFramePr>
        <p:xfrm>
          <a:off x="1248000" y="1273221"/>
          <a:ext cx="10944000" cy="4896000"/>
        </p:xfrm>
        <a:graphic>
          <a:graphicData uri="http://schemas.openxmlformats.org/drawingml/2006/chart">
            <c:chart xmlns:c="http://schemas.openxmlformats.org/drawingml/2006/chart" xmlns:r="http://schemas.openxmlformats.org/officeDocument/2006/relationships" r:id="rId4"/>
          </a:graphicData>
        </a:graphic>
      </p:graphicFrame>
      <p:pic>
        <p:nvPicPr>
          <p:cNvPr id="6" name="Picture 5"/>
          <p:cNvPicPr>
            <a:picLocks noChangeAspect="1"/>
          </p:cNvPicPr>
          <p:nvPr/>
        </p:nvPicPr>
        <p:blipFill>
          <a:blip r:embed="rId5"/>
          <a:stretch>
            <a:fillRect/>
          </a:stretch>
        </p:blipFill>
        <p:spPr>
          <a:xfrm>
            <a:off x="11353727" y="0"/>
            <a:ext cx="838273" cy="784928"/>
          </a:xfrm>
          <a:prstGeom prst="rect">
            <a:avLst/>
          </a:prstGeom>
        </p:spPr>
      </p:pic>
      <p:pic>
        <p:nvPicPr>
          <p:cNvPr id="7" name="Picture 6"/>
          <p:cNvPicPr>
            <a:picLocks noChangeAspect="1"/>
          </p:cNvPicPr>
          <p:nvPr/>
        </p:nvPicPr>
        <p:blipFill>
          <a:blip r:embed="rId6"/>
          <a:stretch>
            <a:fillRect/>
          </a:stretch>
        </p:blipFill>
        <p:spPr>
          <a:xfrm>
            <a:off x="5197813" y="6219411"/>
            <a:ext cx="1796374" cy="502064"/>
          </a:xfrm>
          <a:prstGeom prst="rect">
            <a:avLst/>
          </a:prstGeom>
        </p:spPr>
      </p:pic>
      <p:sp>
        <p:nvSpPr>
          <p:cNvPr id="10" name="Footer Placeholder 6"/>
          <p:cNvSpPr>
            <a:spLocks noGrp="1"/>
          </p:cNvSpPr>
          <p:nvPr>
            <p:ph type="ftr" sz="quarter" idx="11"/>
          </p:nvPr>
        </p:nvSpPr>
        <p:spPr>
          <a:xfrm>
            <a:off x="7572777" y="6470443"/>
            <a:ext cx="4619223" cy="365125"/>
          </a:xfrm>
        </p:spPr>
        <p:txBody>
          <a:bodyPr/>
          <a:lstStyle/>
          <a:p>
            <a:r>
              <a:rPr lang="en-US" dirty="0"/>
              <a:t>Source: </a:t>
            </a:r>
            <a:r>
              <a:rPr lang="fr-FR" dirty="0"/>
              <a:t>L'enquête 2022 sur les étudiants de première année </a:t>
            </a:r>
            <a:endParaRPr lang="en-CA" dirty="0"/>
          </a:p>
        </p:txBody>
      </p:sp>
    </p:spTree>
    <p:extLst>
      <p:ext uri="{BB962C8B-B14F-4D97-AF65-F5344CB8AC3E}">
        <p14:creationId xmlns:p14="http://schemas.microsoft.com/office/powerpoint/2010/main" val="1049337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972000"/>
          </a:xfrm>
        </p:spPr>
        <p:txBody>
          <a:bodyPr>
            <a:normAutofit/>
          </a:bodyPr>
          <a:lstStyle/>
          <a:p>
            <a:pPr algn="ctr"/>
            <a:r>
              <a:rPr lang="en-CA" b="1" dirty="0" err="1">
                <a:solidFill>
                  <a:srgbClr val="A71930"/>
                </a:solidFill>
              </a:rPr>
              <a:t>Profil</a:t>
            </a:r>
            <a:r>
              <a:rPr lang="en-CA" b="1" dirty="0">
                <a:solidFill>
                  <a:srgbClr val="A71930"/>
                </a:solidFill>
              </a:rPr>
              <a:t> </a:t>
            </a:r>
            <a:r>
              <a:rPr lang="en-CA" b="1" dirty="0" err="1">
                <a:solidFill>
                  <a:srgbClr val="A71930"/>
                </a:solidFill>
              </a:rPr>
              <a:t>universitaire</a:t>
            </a:r>
            <a:r>
              <a:rPr lang="en-CA" b="1" dirty="0">
                <a:solidFill>
                  <a:srgbClr val="A71930"/>
                </a:solidFill>
              </a:rPr>
              <a:t> des </a:t>
            </a:r>
            <a:r>
              <a:rPr lang="en-CA" b="1" dirty="0" err="1">
                <a:solidFill>
                  <a:srgbClr val="A71930"/>
                </a:solidFill>
              </a:rPr>
              <a:t>répondants</a:t>
            </a:r>
            <a:endParaRPr lang="en-CA" dirty="0">
              <a:solidFill>
                <a:srgbClr val="A71930"/>
              </a:solidFill>
            </a:endParaRPr>
          </a:p>
        </p:txBody>
      </p:sp>
      <p:pic>
        <p:nvPicPr>
          <p:cNvPr id="8" name="Picture 7"/>
          <p:cNvPicPr>
            <a:picLocks noChangeAspect="1"/>
          </p:cNvPicPr>
          <p:nvPr/>
        </p:nvPicPr>
        <p:blipFill>
          <a:blip r:embed="rId3"/>
          <a:stretch>
            <a:fillRect/>
          </a:stretch>
        </p:blipFill>
        <p:spPr>
          <a:xfrm>
            <a:off x="0" y="4747077"/>
            <a:ext cx="3177815" cy="2110923"/>
          </a:xfrm>
          <a:prstGeom prst="rect">
            <a:avLst/>
          </a:prstGeom>
        </p:spPr>
      </p:pic>
      <p:graphicFrame>
        <p:nvGraphicFramePr>
          <p:cNvPr id="4" name="Content Placeholder 3"/>
          <p:cNvGraphicFramePr>
            <a:graphicFrameLocks noGrp="1"/>
          </p:cNvGraphicFramePr>
          <p:nvPr>
            <p:ph idx="1"/>
            <p:extLst>
              <p:ext uri="{D42A27DB-BD31-4B8C-83A1-F6EECF244321}">
                <p14:modId xmlns:p14="http://schemas.microsoft.com/office/powerpoint/2010/main" val="711410324"/>
              </p:ext>
            </p:extLst>
          </p:nvPr>
        </p:nvGraphicFramePr>
        <p:xfrm>
          <a:off x="1248000" y="1273221"/>
          <a:ext cx="10944000" cy="4896000"/>
        </p:xfrm>
        <a:graphic>
          <a:graphicData uri="http://schemas.openxmlformats.org/drawingml/2006/chart">
            <c:chart xmlns:c="http://schemas.openxmlformats.org/drawingml/2006/chart" xmlns:r="http://schemas.openxmlformats.org/officeDocument/2006/relationships" r:id="rId4"/>
          </a:graphicData>
        </a:graphic>
      </p:graphicFrame>
      <p:pic>
        <p:nvPicPr>
          <p:cNvPr id="6" name="Picture 5"/>
          <p:cNvPicPr>
            <a:picLocks noChangeAspect="1"/>
          </p:cNvPicPr>
          <p:nvPr/>
        </p:nvPicPr>
        <p:blipFill>
          <a:blip r:embed="rId5"/>
          <a:stretch>
            <a:fillRect/>
          </a:stretch>
        </p:blipFill>
        <p:spPr>
          <a:xfrm>
            <a:off x="11353727" y="0"/>
            <a:ext cx="838273" cy="784928"/>
          </a:xfrm>
          <a:prstGeom prst="rect">
            <a:avLst/>
          </a:prstGeom>
        </p:spPr>
      </p:pic>
      <p:pic>
        <p:nvPicPr>
          <p:cNvPr id="7" name="Picture 6"/>
          <p:cNvPicPr>
            <a:picLocks noChangeAspect="1"/>
          </p:cNvPicPr>
          <p:nvPr/>
        </p:nvPicPr>
        <p:blipFill>
          <a:blip r:embed="rId6"/>
          <a:stretch>
            <a:fillRect/>
          </a:stretch>
        </p:blipFill>
        <p:spPr>
          <a:xfrm>
            <a:off x="5197813" y="6219411"/>
            <a:ext cx="1796374" cy="502064"/>
          </a:xfrm>
          <a:prstGeom prst="rect">
            <a:avLst/>
          </a:prstGeom>
        </p:spPr>
      </p:pic>
      <p:sp>
        <p:nvSpPr>
          <p:cNvPr id="10" name="Footer Placeholder 6"/>
          <p:cNvSpPr>
            <a:spLocks noGrp="1"/>
          </p:cNvSpPr>
          <p:nvPr>
            <p:ph type="ftr" sz="quarter" idx="11"/>
          </p:nvPr>
        </p:nvSpPr>
        <p:spPr>
          <a:xfrm>
            <a:off x="7572777" y="6470443"/>
            <a:ext cx="4619223" cy="365125"/>
          </a:xfrm>
        </p:spPr>
        <p:txBody>
          <a:bodyPr/>
          <a:lstStyle/>
          <a:p>
            <a:r>
              <a:rPr lang="en-US" dirty="0"/>
              <a:t>Source: </a:t>
            </a:r>
            <a:r>
              <a:rPr lang="fr-FR" dirty="0"/>
              <a:t>L'enquête 2022 sur les étudiants de première année </a:t>
            </a:r>
            <a:endParaRPr lang="en-CA" dirty="0"/>
          </a:p>
        </p:txBody>
      </p:sp>
    </p:spTree>
    <p:extLst>
      <p:ext uri="{BB962C8B-B14F-4D97-AF65-F5344CB8AC3E}">
        <p14:creationId xmlns:p14="http://schemas.microsoft.com/office/powerpoint/2010/main" val="1831299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8666"/>
            <a:ext cx="12192000" cy="972000"/>
          </a:xfrm>
        </p:spPr>
        <p:txBody>
          <a:bodyPr>
            <a:normAutofit fontScale="90000"/>
          </a:bodyPr>
          <a:lstStyle/>
          <a:p>
            <a:pPr algn="ctr"/>
            <a:r>
              <a:rPr lang="fr-FR" b="1" dirty="0">
                <a:solidFill>
                  <a:srgbClr val="A71930"/>
                </a:solidFill>
              </a:rPr>
              <a:t>Classement des cinq raisons les plus </a:t>
            </a:r>
            <a:br>
              <a:rPr lang="fr-FR" b="1" dirty="0">
                <a:solidFill>
                  <a:srgbClr val="A71930"/>
                </a:solidFill>
              </a:rPr>
            </a:br>
            <a:r>
              <a:rPr lang="fr-FR" b="1" dirty="0">
                <a:solidFill>
                  <a:srgbClr val="A71930"/>
                </a:solidFill>
              </a:rPr>
              <a:t>importantes d'aller à l'université</a:t>
            </a:r>
            <a:endParaRPr lang="en-CA" dirty="0">
              <a:solidFill>
                <a:srgbClr val="A71930"/>
              </a:solidFill>
            </a:endParaRPr>
          </a:p>
        </p:txBody>
      </p:sp>
      <p:pic>
        <p:nvPicPr>
          <p:cNvPr id="8" name="Picture 7"/>
          <p:cNvPicPr>
            <a:picLocks noChangeAspect="1"/>
          </p:cNvPicPr>
          <p:nvPr/>
        </p:nvPicPr>
        <p:blipFill>
          <a:blip r:embed="rId3"/>
          <a:stretch>
            <a:fillRect/>
          </a:stretch>
        </p:blipFill>
        <p:spPr>
          <a:xfrm>
            <a:off x="0" y="4747077"/>
            <a:ext cx="3177815" cy="2110923"/>
          </a:xfrm>
          <a:prstGeom prst="rect">
            <a:avLst/>
          </a:prstGeom>
        </p:spPr>
      </p:pic>
      <p:graphicFrame>
        <p:nvGraphicFramePr>
          <p:cNvPr id="4" name="Content Placeholder 3"/>
          <p:cNvGraphicFramePr>
            <a:graphicFrameLocks noGrp="1"/>
          </p:cNvGraphicFramePr>
          <p:nvPr>
            <p:ph idx="1"/>
            <p:extLst>
              <p:ext uri="{D42A27DB-BD31-4B8C-83A1-F6EECF244321}">
                <p14:modId xmlns:p14="http://schemas.microsoft.com/office/powerpoint/2010/main" val="667880465"/>
              </p:ext>
            </p:extLst>
          </p:nvPr>
        </p:nvGraphicFramePr>
        <p:xfrm>
          <a:off x="1248000" y="1278705"/>
          <a:ext cx="10944000" cy="4896000"/>
        </p:xfrm>
        <a:graphic>
          <a:graphicData uri="http://schemas.openxmlformats.org/drawingml/2006/chart">
            <c:chart xmlns:c="http://schemas.openxmlformats.org/drawingml/2006/chart" xmlns:r="http://schemas.openxmlformats.org/officeDocument/2006/relationships" r:id="rId4"/>
          </a:graphicData>
        </a:graphic>
      </p:graphicFrame>
      <p:pic>
        <p:nvPicPr>
          <p:cNvPr id="6" name="Picture 5"/>
          <p:cNvPicPr>
            <a:picLocks noChangeAspect="1"/>
          </p:cNvPicPr>
          <p:nvPr/>
        </p:nvPicPr>
        <p:blipFill>
          <a:blip r:embed="rId5"/>
          <a:stretch>
            <a:fillRect/>
          </a:stretch>
        </p:blipFill>
        <p:spPr>
          <a:xfrm>
            <a:off x="11353727" y="0"/>
            <a:ext cx="838273" cy="784928"/>
          </a:xfrm>
          <a:prstGeom prst="rect">
            <a:avLst/>
          </a:prstGeom>
        </p:spPr>
      </p:pic>
      <p:pic>
        <p:nvPicPr>
          <p:cNvPr id="7" name="Picture 6"/>
          <p:cNvPicPr>
            <a:picLocks noChangeAspect="1"/>
          </p:cNvPicPr>
          <p:nvPr/>
        </p:nvPicPr>
        <p:blipFill>
          <a:blip r:embed="rId6"/>
          <a:stretch>
            <a:fillRect/>
          </a:stretch>
        </p:blipFill>
        <p:spPr>
          <a:xfrm>
            <a:off x="5197813" y="6219411"/>
            <a:ext cx="1796374" cy="502064"/>
          </a:xfrm>
          <a:prstGeom prst="rect">
            <a:avLst/>
          </a:prstGeom>
        </p:spPr>
      </p:pic>
      <p:sp>
        <p:nvSpPr>
          <p:cNvPr id="10" name="Footer Placeholder 6"/>
          <p:cNvSpPr>
            <a:spLocks noGrp="1"/>
          </p:cNvSpPr>
          <p:nvPr>
            <p:ph type="ftr" sz="quarter" idx="11"/>
          </p:nvPr>
        </p:nvSpPr>
        <p:spPr>
          <a:xfrm>
            <a:off x="7572777" y="6470443"/>
            <a:ext cx="4619223" cy="365125"/>
          </a:xfrm>
        </p:spPr>
        <p:txBody>
          <a:bodyPr/>
          <a:lstStyle/>
          <a:p>
            <a:r>
              <a:rPr lang="en-US" dirty="0"/>
              <a:t>Source: </a:t>
            </a:r>
            <a:r>
              <a:rPr lang="fr-FR" dirty="0"/>
              <a:t>L'enquête 2022 sur les étudiants de première année </a:t>
            </a:r>
            <a:endParaRPr lang="en-CA" dirty="0"/>
          </a:p>
        </p:txBody>
      </p:sp>
    </p:spTree>
    <p:extLst>
      <p:ext uri="{BB962C8B-B14F-4D97-AF65-F5344CB8AC3E}">
        <p14:creationId xmlns:p14="http://schemas.microsoft.com/office/powerpoint/2010/main" val="159950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505415"/>
          </a:xfrm>
        </p:spPr>
        <p:txBody>
          <a:bodyPr>
            <a:noAutofit/>
          </a:bodyPr>
          <a:lstStyle/>
          <a:p>
            <a:pPr algn="ctr"/>
            <a:r>
              <a:rPr lang="fr-FR" b="1" dirty="0">
                <a:solidFill>
                  <a:srgbClr val="A71930"/>
                </a:solidFill>
              </a:rPr>
              <a:t>Demandes d'admission aux études postsecondaires</a:t>
            </a:r>
            <a:endParaRPr lang="en-CA" b="1" dirty="0">
              <a:solidFill>
                <a:srgbClr val="A71930"/>
              </a:solidFill>
            </a:endParaRPr>
          </a:p>
        </p:txBody>
      </p:sp>
      <p:pic>
        <p:nvPicPr>
          <p:cNvPr id="5" name="Picture 4"/>
          <p:cNvPicPr>
            <a:picLocks noChangeAspect="1"/>
          </p:cNvPicPr>
          <p:nvPr/>
        </p:nvPicPr>
        <p:blipFill>
          <a:blip r:embed="rId3"/>
          <a:stretch>
            <a:fillRect/>
          </a:stretch>
        </p:blipFill>
        <p:spPr>
          <a:xfrm>
            <a:off x="0" y="4747077"/>
            <a:ext cx="3177815" cy="2110923"/>
          </a:xfrm>
          <a:prstGeom prst="rect">
            <a:avLst/>
          </a:prstGeom>
        </p:spPr>
      </p:pic>
      <p:graphicFrame>
        <p:nvGraphicFramePr>
          <p:cNvPr id="4" name="Content Placeholder 3"/>
          <p:cNvGraphicFramePr>
            <a:graphicFrameLocks noGrp="1"/>
          </p:cNvGraphicFramePr>
          <p:nvPr>
            <p:ph idx="1"/>
            <p:extLst>
              <p:ext uri="{D42A27DB-BD31-4B8C-83A1-F6EECF244321}">
                <p14:modId xmlns:p14="http://schemas.microsoft.com/office/powerpoint/2010/main" val="1885939102"/>
              </p:ext>
            </p:extLst>
          </p:nvPr>
        </p:nvGraphicFramePr>
        <p:xfrm>
          <a:off x="1248000" y="1273877"/>
          <a:ext cx="10944000" cy="4896000"/>
        </p:xfrm>
        <a:graphic>
          <a:graphicData uri="http://schemas.openxmlformats.org/drawingml/2006/chart">
            <c:chart xmlns:c="http://schemas.openxmlformats.org/drawingml/2006/chart" xmlns:r="http://schemas.openxmlformats.org/officeDocument/2006/relationships" r:id="rId4"/>
          </a:graphicData>
        </a:graphic>
      </p:graphicFrame>
      <p:pic>
        <p:nvPicPr>
          <p:cNvPr id="7" name="Picture 6"/>
          <p:cNvPicPr>
            <a:picLocks noChangeAspect="1"/>
          </p:cNvPicPr>
          <p:nvPr/>
        </p:nvPicPr>
        <p:blipFill>
          <a:blip r:embed="rId5"/>
          <a:stretch>
            <a:fillRect/>
          </a:stretch>
        </p:blipFill>
        <p:spPr>
          <a:xfrm>
            <a:off x="11353727" y="0"/>
            <a:ext cx="838273" cy="784928"/>
          </a:xfrm>
          <a:prstGeom prst="rect">
            <a:avLst/>
          </a:prstGeom>
        </p:spPr>
      </p:pic>
      <p:pic>
        <p:nvPicPr>
          <p:cNvPr id="8" name="Picture 7"/>
          <p:cNvPicPr>
            <a:picLocks noChangeAspect="1"/>
          </p:cNvPicPr>
          <p:nvPr/>
        </p:nvPicPr>
        <p:blipFill>
          <a:blip r:embed="rId6"/>
          <a:stretch>
            <a:fillRect/>
          </a:stretch>
        </p:blipFill>
        <p:spPr>
          <a:xfrm>
            <a:off x="5197813" y="6219411"/>
            <a:ext cx="1796374" cy="502064"/>
          </a:xfrm>
          <a:prstGeom prst="rect">
            <a:avLst/>
          </a:prstGeom>
        </p:spPr>
      </p:pic>
      <p:sp>
        <p:nvSpPr>
          <p:cNvPr id="9" name="Footer Placeholder 6"/>
          <p:cNvSpPr>
            <a:spLocks noGrp="1"/>
          </p:cNvSpPr>
          <p:nvPr>
            <p:ph type="ftr" sz="quarter" idx="11"/>
          </p:nvPr>
        </p:nvSpPr>
        <p:spPr>
          <a:xfrm>
            <a:off x="7572777" y="6470443"/>
            <a:ext cx="4619223" cy="365125"/>
          </a:xfrm>
        </p:spPr>
        <p:txBody>
          <a:bodyPr/>
          <a:lstStyle/>
          <a:p>
            <a:r>
              <a:rPr lang="en-US" dirty="0"/>
              <a:t>Source: </a:t>
            </a:r>
            <a:r>
              <a:rPr lang="fr-FR" dirty="0"/>
              <a:t>L'enquête 2022 sur les étudiants de première année </a:t>
            </a:r>
            <a:endParaRPr lang="en-CA" dirty="0"/>
          </a:p>
        </p:txBody>
      </p:sp>
    </p:spTree>
    <p:extLst>
      <p:ext uri="{BB962C8B-B14F-4D97-AF65-F5344CB8AC3E}">
        <p14:creationId xmlns:p14="http://schemas.microsoft.com/office/powerpoint/2010/main" val="144501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780" y="108666"/>
            <a:ext cx="11619571" cy="972000"/>
          </a:xfrm>
        </p:spPr>
        <p:txBody>
          <a:bodyPr>
            <a:normAutofit fontScale="90000"/>
          </a:bodyPr>
          <a:lstStyle/>
          <a:p>
            <a:pPr algn="ctr"/>
            <a:r>
              <a:rPr lang="fr-FR" b="1" dirty="0">
                <a:solidFill>
                  <a:srgbClr val="A71930"/>
                </a:solidFill>
              </a:rPr>
              <a:t>Classement des cinq éléments les plus importants dans le choix de l’université </a:t>
            </a:r>
            <a:endParaRPr lang="en-CA" dirty="0">
              <a:solidFill>
                <a:srgbClr val="A71930"/>
              </a:solidFill>
            </a:endParaRPr>
          </a:p>
        </p:txBody>
      </p:sp>
      <p:pic>
        <p:nvPicPr>
          <p:cNvPr id="8" name="Picture 7"/>
          <p:cNvPicPr>
            <a:picLocks noChangeAspect="1"/>
          </p:cNvPicPr>
          <p:nvPr/>
        </p:nvPicPr>
        <p:blipFill>
          <a:blip r:embed="rId3"/>
          <a:stretch>
            <a:fillRect/>
          </a:stretch>
        </p:blipFill>
        <p:spPr>
          <a:xfrm>
            <a:off x="0" y="4747077"/>
            <a:ext cx="3177815" cy="2110923"/>
          </a:xfrm>
          <a:prstGeom prst="rect">
            <a:avLst/>
          </a:prstGeom>
        </p:spPr>
      </p:pic>
      <p:graphicFrame>
        <p:nvGraphicFramePr>
          <p:cNvPr id="4" name="Content Placeholder 3"/>
          <p:cNvGraphicFramePr>
            <a:graphicFrameLocks noGrp="1"/>
          </p:cNvGraphicFramePr>
          <p:nvPr>
            <p:ph idx="1"/>
            <p:extLst>
              <p:ext uri="{D42A27DB-BD31-4B8C-83A1-F6EECF244321}">
                <p14:modId xmlns:p14="http://schemas.microsoft.com/office/powerpoint/2010/main" val="360445818"/>
              </p:ext>
            </p:extLst>
          </p:nvPr>
        </p:nvGraphicFramePr>
        <p:xfrm>
          <a:off x="1248000" y="1278705"/>
          <a:ext cx="10944000" cy="4896000"/>
        </p:xfrm>
        <a:graphic>
          <a:graphicData uri="http://schemas.openxmlformats.org/drawingml/2006/chart">
            <c:chart xmlns:c="http://schemas.openxmlformats.org/drawingml/2006/chart" xmlns:r="http://schemas.openxmlformats.org/officeDocument/2006/relationships" r:id="rId4"/>
          </a:graphicData>
        </a:graphic>
      </p:graphicFrame>
      <p:pic>
        <p:nvPicPr>
          <p:cNvPr id="6" name="Picture 5"/>
          <p:cNvPicPr>
            <a:picLocks noChangeAspect="1"/>
          </p:cNvPicPr>
          <p:nvPr/>
        </p:nvPicPr>
        <p:blipFill>
          <a:blip r:embed="rId5"/>
          <a:stretch>
            <a:fillRect/>
          </a:stretch>
        </p:blipFill>
        <p:spPr>
          <a:xfrm>
            <a:off x="11353727" y="0"/>
            <a:ext cx="838273" cy="784928"/>
          </a:xfrm>
          <a:prstGeom prst="rect">
            <a:avLst/>
          </a:prstGeom>
        </p:spPr>
      </p:pic>
      <p:pic>
        <p:nvPicPr>
          <p:cNvPr id="7" name="Picture 6"/>
          <p:cNvPicPr>
            <a:picLocks noChangeAspect="1"/>
          </p:cNvPicPr>
          <p:nvPr/>
        </p:nvPicPr>
        <p:blipFill>
          <a:blip r:embed="rId6"/>
          <a:stretch>
            <a:fillRect/>
          </a:stretch>
        </p:blipFill>
        <p:spPr>
          <a:xfrm>
            <a:off x="5197813" y="6219411"/>
            <a:ext cx="1796374" cy="502064"/>
          </a:xfrm>
          <a:prstGeom prst="rect">
            <a:avLst/>
          </a:prstGeom>
        </p:spPr>
      </p:pic>
      <p:sp>
        <p:nvSpPr>
          <p:cNvPr id="10" name="Footer Placeholder 6"/>
          <p:cNvSpPr>
            <a:spLocks noGrp="1"/>
          </p:cNvSpPr>
          <p:nvPr>
            <p:ph type="ftr" sz="quarter" idx="11"/>
          </p:nvPr>
        </p:nvSpPr>
        <p:spPr>
          <a:xfrm>
            <a:off x="7572777" y="6470443"/>
            <a:ext cx="4619223" cy="365125"/>
          </a:xfrm>
        </p:spPr>
        <p:txBody>
          <a:bodyPr/>
          <a:lstStyle/>
          <a:p>
            <a:r>
              <a:rPr lang="en-US" dirty="0"/>
              <a:t>Source: </a:t>
            </a:r>
            <a:r>
              <a:rPr lang="fr-FR" dirty="0"/>
              <a:t>L'enquête 2022 sur les étudiants de première année </a:t>
            </a:r>
            <a:endParaRPr lang="en-CA" dirty="0"/>
          </a:p>
        </p:txBody>
      </p:sp>
    </p:spTree>
    <p:extLst>
      <p:ext uri="{BB962C8B-B14F-4D97-AF65-F5344CB8AC3E}">
        <p14:creationId xmlns:p14="http://schemas.microsoft.com/office/powerpoint/2010/main" val="4121826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a:stretch>
            <a:fillRect/>
          </a:stretch>
        </p:blipFill>
        <p:spPr>
          <a:xfrm>
            <a:off x="0" y="4747077"/>
            <a:ext cx="3177815" cy="2110923"/>
          </a:xfrm>
          <a:prstGeom prst="rect">
            <a:avLst/>
          </a:prstGeom>
        </p:spPr>
      </p:pic>
      <p:graphicFrame>
        <p:nvGraphicFramePr>
          <p:cNvPr id="4" name="Content Placeholder 3"/>
          <p:cNvGraphicFramePr>
            <a:graphicFrameLocks noGrp="1"/>
          </p:cNvGraphicFramePr>
          <p:nvPr>
            <p:ph idx="1"/>
            <p:extLst>
              <p:ext uri="{D42A27DB-BD31-4B8C-83A1-F6EECF244321}">
                <p14:modId xmlns:p14="http://schemas.microsoft.com/office/powerpoint/2010/main" val="1051884566"/>
              </p:ext>
            </p:extLst>
          </p:nvPr>
        </p:nvGraphicFramePr>
        <p:xfrm>
          <a:off x="1248000" y="1302624"/>
          <a:ext cx="10944000" cy="4896000"/>
        </p:xfrm>
        <a:graphic>
          <a:graphicData uri="http://schemas.openxmlformats.org/drawingml/2006/chart">
            <c:chart xmlns:c="http://schemas.openxmlformats.org/drawingml/2006/chart" xmlns:r="http://schemas.openxmlformats.org/officeDocument/2006/relationships" r:id="rId4"/>
          </a:graphicData>
        </a:graphic>
      </p:graphicFrame>
      <p:pic>
        <p:nvPicPr>
          <p:cNvPr id="5" name="Picture 4"/>
          <p:cNvPicPr>
            <a:picLocks noChangeAspect="1"/>
          </p:cNvPicPr>
          <p:nvPr/>
        </p:nvPicPr>
        <p:blipFill>
          <a:blip r:embed="rId5"/>
          <a:stretch>
            <a:fillRect/>
          </a:stretch>
        </p:blipFill>
        <p:spPr>
          <a:xfrm>
            <a:off x="11353727" y="0"/>
            <a:ext cx="838273" cy="784928"/>
          </a:xfrm>
          <a:prstGeom prst="rect">
            <a:avLst/>
          </a:prstGeom>
        </p:spPr>
      </p:pic>
      <p:sp>
        <p:nvSpPr>
          <p:cNvPr id="2" name="Title 1"/>
          <p:cNvSpPr>
            <a:spLocks noGrp="1"/>
          </p:cNvSpPr>
          <p:nvPr>
            <p:ph type="title"/>
          </p:nvPr>
        </p:nvSpPr>
        <p:spPr>
          <a:xfrm>
            <a:off x="1" y="0"/>
            <a:ext cx="12192000" cy="1144588"/>
          </a:xfrm>
        </p:spPr>
        <p:txBody>
          <a:bodyPr>
            <a:noAutofit/>
          </a:bodyPr>
          <a:lstStyle/>
          <a:p>
            <a:pPr algn="ctr"/>
            <a:r>
              <a:rPr lang="fr-FR" sz="3800" b="1" dirty="0">
                <a:solidFill>
                  <a:srgbClr val="A71930"/>
                </a:solidFill>
              </a:rPr>
              <a:t>Satisfaction en ce qui concerne la décision de fréquenter cette université </a:t>
            </a:r>
            <a:endParaRPr lang="en-CA" sz="3800" dirty="0">
              <a:solidFill>
                <a:srgbClr val="A71930"/>
              </a:solidFill>
            </a:endParaRPr>
          </a:p>
        </p:txBody>
      </p:sp>
      <p:pic>
        <p:nvPicPr>
          <p:cNvPr id="7" name="Picture 6"/>
          <p:cNvPicPr>
            <a:picLocks noChangeAspect="1"/>
          </p:cNvPicPr>
          <p:nvPr/>
        </p:nvPicPr>
        <p:blipFill>
          <a:blip r:embed="rId6"/>
          <a:stretch>
            <a:fillRect/>
          </a:stretch>
        </p:blipFill>
        <p:spPr>
          <a:xfrm>
            <a:off x="5197813" y="6219411"/>
            <a:ext cx="1796374" cy="502064"/>
          </a:xfrm>
          <a:prstGeom prst="rect">
            <a:avLst/>
          </a:prstGeom>
        </p:spPr>
      </p:pic>
      <p:sp>
        <p:nvSpPr>
          <p:cNvPr id="10" name="Footer Placeholder 6"/>
          <p:cNvSpPr>
            <a:spLocks noGrp="1"/>
          </p:cNvSpPr>
          <p:nvPr>
            <p:ph type="ftr" sz="quarter" idx="11"/>
          </p:nvPr>
        </p:nvSpPr>
        <p:spPr>
          <a:xfrm>
            <a:off x="7572777" y="6470443"/>
            <a:ext cx="4619223" cy="365125"/>
          </a:xfrm>
        </p:spPr>
        <p:txBody>
          <a:bodyPr/>
          <a:lstStyle/>
          <a:p>
            <a:r>
              <a:rPr lang="en-US" dirty="0"/>
              <a:t>Source: </a:t>
            </a:r>
            <a:r>
              <a:rPr lang="fr-FR" dirty="0"/>
              <a:t>L'enquête 2022 sur les étudiants de première année </a:t>
            </a:r>
            <a:endParaRPr lang="en-CA" dirty="0"/>
          </a:p>
        </p:txBody>
      </p:sp>
    </p:spTree>
    <p:extLst>
      <p:ext uri="{BB962C8B-B14F-4D97-AF65-F5344CB8AC3E}">
        <p14:creationId xmlns:p14="http://schemas.microsoft.com/office/powerpoint/2010/main" val="14402376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8666"/>
            <a:ext cx="12192000" cy="972000"/>
          </a:xfrm>
        </p:spPr>
        <p:txBody>
          <a:bodyPr>
            <a:normAutofit fontScale="90000"/>
          </a:bodyPr>
          <a:lstStyle/>
          <a:p>
            <a:pPr algn="ctr"/>
            <a:r>
              <a:rPr lang="fr-FR" b="1" dirty="0">
                <a:solidFill>
                  <a:srgbClr val="A71930"/>
                </a:solidFill>
              </a:rPr>
              <a:t>Classement des cinq principales sources d'information sur cette université</a:t>
            </a:r>
            <a:endParaRPr lang="en-CA" dirty="0">
              <a:solidFill>
                <a:srgbClr val="A71930"/>
              </a:solidFill>
            </a:endParaRPr>
          </a:p>
        </p:txBody>
      </p:sp>
      <p:pic>
        <p:nvPicPr>
          <p:cNvPr id="8" name="Picture 7"/>
          <p:cNvPicPr>
            <a:picLocks noChangeAspect="1"/>
          </p:cNvPicPr>
          <p:nvPr/>
        </p:nvPicPr>
        <p:blipFill>
          <a:blip r:embed="rId3"/>
          <a:stretch>
            <a:fillRect/>
          </a:stretch>
        </p:blipFill>
        <p:spPr>
          <a:xfrm>
            <a:off x="0" y="4747077"/>
            <a:ext cx="3177815" cy="2110923"/>
          </a:xfrm>
          <a:prstGeom prst="rect">
            <a:avLst/>
          </a:prstGeom>
        </p:spPr>
      </p:pic>
      <p:graphicFrame>
        <p:nvGraphicFramePr>
          <p:cNvPr id="4" name="Content Placeholder 3"/>
          <p:cNvGraphicFramePr>
            <a:graphicFrameLocks noGrp="1"/>
          </p:cNvGraphicFramePr>
          <p:nvPr>
            <p:ph idx="1"/>
            <p:extLst>
              <p:ext uri="{D42A27DB-BD31-4B8C-83A1-F6EECF244321}">
                <p14:modId xmlns:p14="http://schemas.microsoft.com/office/powerpoint/2010/main" val="271457709"/>
              </p:ext>
            </p:extLst>
          </p:nvPr>
        </p:nvGraphicFramePr>
        <p:xfrm>
          <a:off x="1248000" y="1278705"/>
          <a:ext cx="10944000" cy="4896000"/>
        </p:xfrm>
        <a:graphic>
          <a:graphicData uri="http://schemas.openxmlformats.org/drawingml/2006/chart">
            <c:chart xmlns:c="http://schemas.openxmlformats.org/drawingml/2006/chart" xmlns:r="http://schemas.openxmlformats.org/officeDocument/2006/relationships" r:id="rId4"/>
          </a:graphicData>
        </a:graphic>
      </p:graphicFrame>
      <p:pic>
        <p:nvPicPr>
          <p:cNvPr id="6" name="Picture 5"/>
          <p:cNvPicPr>
            <a:picLocks noChangeAspect="1"/>
          </p:cNvPicPr>
          <p:nvPr/>
        </p:nvPicPr>
        <p:blipFill>
          <a:blip r:embed="rId5"/>
          <a:stretch>
            <a:fillRect/>
          </a:stretch>
        </p:blipFill>
        <p:spPr>
          <a:xfrm>
            <a:off x="11353727" y="0"/>
            <a:ext cx="838273" cy="784928"/>
          </a:xfrm>
          <a:prstGeom prst="rect">
            <a:avLst/>
          </a:prstGeom>
        </p:spPr>
      </p:pic>
      <p:pic>
        <p:nvPicPr>
          <p:cNvPr id="7" name="Picture 6"/>
          <p:cNvPicPr>
            <a:picLocks noChangeAspect="1"/>
          </p:cNvPicPr>
          <p:nvPr/>
        </p:nvPicPr>
        <p:blipFill>
          <a:blip r:embed="rId6"/>
          <a:stretch>
            <a:fillRect/>
          </a:stretch>
        </p:blipFill>
        <p:spPr>
          <a:xfrm>
            <a:off x="5197813" y="6219411"/>
            <a:ext cx="1796374" cy="502064"/>
          </a:xfrm>
          <a:prstGeom prst="rect">
            <a:avLst/>
          </a:prstGeom>
        </p:spPr>
      </p:pic>
      <p:sp>
        <p:nvSpPr>
          <p:cNvPr id="9" name="Footer Placeholder 6"/>
          <p:cNvSpPr>
            <a:spLocks noGrp="1"/>
          </p:cNvSpPr>
          <p:nvPr>
            <p:ph type="ftr" sz="quarter" idx="11"/>
          </p:nvPr>
        </p:nvSpPr>
        <p:spPr>
          <a:xfrm>
            <a:off x="7572777" y="6470443"/>
            <a:ext cx="4619223" cy="365125"/>
          </a:xfrm>
        </p:spPr>
        <p:txBody>
          <a:bodyPr/>
          <a:lstStyle/>
          <a:p>
            <a:r>
              <a:rPr lang="en-US" dirty="0"/>
              <a:t>Source: </a:t>
            </a:r>
            <a:r>
              <a:rPr lang="fr-FR" dirty="0"/>
              <a:t>L'enquête 2022 sur les étudiants de première année </a:t>
            </a:r>
            <a:endParaRPr lang="en-CA" dirty="0"/>
          </a:p>
        </p:txBody>
      </p:sp>
    </p:spTree>
    <p:extLst>
      <p:ext uri="{BB962C8B-B14F-4D97-AF65-F5344CB8AC3E}">
        <p14:creationId xmlns:p14="http://schemas.microsoft.com/office/powerpoint/2010/main" val="10255171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3972</TotalTime>
  <Words>1646</Words>
  <Application>Microsoft Office PowerPoint</Application>
  <PresentationFormat>Widescreen</PresentationFormat>
  <Paragraphs>162</Paragraphs>
  <Slides>24</Slides>
  <Notes>24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Times New Roman</vt:lpstr>
      <vt:lpstr>Trebuchet MS</vt:lpstr>
      <vt:lpstr>Office Theme</vt:lpstr>
      <vt:lpstr>CUSC-CCREU  Enquête de 2022 auprès des étudiants de première année :  Faits saillants</vt:lpstr>
      <vt:lpstr>Le CUSC-CCREU est le plus ancien et le plus important fournisseur d'enquêtes sur la satisfaction et l'expérience des étudiants de premier cycle au Canada. Depuis la création du CUSC en 1994, les universités partout au Canada ont conjointement mis en œuvre des enquêtes auprès de leurs étudiants de premier cycle afin de pouvoir mieux les comprendre et les servir.  L'enquête 2022 sur les étudiants de première année a été distribuée à 48 985 étudiants, ce qui a permis de recueillir les commentaires de 15 157 étudiants de 44 établissements à travers le Canada.  Pour obtenir le rapport principal qui donne les résultats de toutes les questions de l'enquête par groupe d'universités et pour l'ensemble du Canada, visitez le site Publications du CUSC-CCREU à http://www.cusc-ccreu.ca.</vt:lpstr>
      <vt:lpstr>Profil personnel des répondants</vt:lpstr>
      <vt:lpstr>Profil universitaire des répondants</vt:lpstr>
      <vt:lpstr>Classement des cinq raisons les plus  importantes d'aller à l'université</vt:lpstr>
      <vt:lpstr>Demandes d'admission aux études postsecondaires</vt:lpstr>
      <vt:lpstr>Classement des cinq éléments les plus importants dans le choix de l’université </vt:lpstr>
      <vt:lpstr>Satisfaction en ce qui concerne la décision de fréquenter cette université </vt:lpstr>
      <vt:lpstr>Classement des cinq principales sources d'information sur cette université</vt:lpstr>
      <vt:lpstr>Programme d’orientation universitaire</vt:lpstr>
      <vt:lpstr>Attentes et expérience</vt:lpstr>
      <vt:lpstr>Classement des cinq domaines de réussite  avec la transition vers l'université</vt:lpstr>
      <vt:lpstr>Les cinq derniers domaines de réussite avec  la transition vers l'université</vt:lpstr>
      <vt:lpstr>Éprouver un sentiment d’appartenance à  l’université </vt:lpstr>
      <vt:lpstr>Engagement à cette université</vt:lpstr>
      <vt:lpstr>Les cinq principales perceptions des  professeurs</vt:lpstr>
      <vt:lpstr>Les cinq dernières perceptions des  professeurs</vt:lpstr>
      <vt:lpstr>Les cinq éléments les plus importants des  professeurs</vt:lpstr>
      <vt:lpstr>Satisfait de la qualité générale de l'enseignement</vt:lpstr>
      <vt:lpstr>Perceptions relatives aux études  universitaires</vt:lpstr>
      <vt:lpstr>Satisfaction en ce qui concerne l’intérêt manifesté à l’étudiant à titre individuel </vt:lpstr>
      <vt:lpstr>Recommandation des étudiants concernant  leur université</vt:lpstr>
      <vt:lpstr>Les cinq installations et services les plus utilisés</vt:lpstr>
      <vt:lpstr>Actuellement employé  (en dehors des programmes coopératifs)</vt:lpstr>
    </vt:vector>
  </TitlesOfParts>
  <Company>Thompson Rivers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Linda Kupp</dc:creator>
  <cp:lastModifiedBy>Linda Kupp</cp:lastModifiedBy>
  <cp:revision>345</cp:revision>
  <cp:lastPrinted>2018-09-18T15:39:39Z</cp:lastPrinted>
  <dcterms:created xsi:type="dcterms:W3CDTF">2017-08-04T23:21:49Z</dcterms:created>
  <dcterms:modified xsi:type="dcterms:W3CDTF">2022-10-12T15:46:00Z</dcterms:modified>
</cp:coreProperties>
</file>